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commentAuthors.xml" ContentType="application/vnd.openxmlformats-officedocument.presentationml.commentAuthors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Default Extension="jpeg" ContentType="image/jpe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1536" r:id="rId2"/>
    <p:sldId id="1505" r:id="rId3"/>
    <p:sldId id="1557" r:id="rId4"/>
    <p:sldId id="1537" r:id="rId5"/>
    <p:sldId id="1538" r:id="rId6"/>
    <p:sldId id="1539" r:id="rId7"/>
    <p:sldId id="1540" r:id="rId8"/>
    <p:sldId id="1541" r:id="rId9"/>
    <p:sldId id="1542" r:id="rId10"/>
    <p:sldId id="1565" r:id="rId11"/>
    <p:sldId id="1543" r:id="rId12"/>
    <p:sldId id="1544" r:id="rId13"/>
    <p:sldId id="1545" r:id="rId14"/>
    <p:sldId id="1546" r:id="rId15"/>
    <p:sldId id="1560" r:id="rId16"/>
    <p:sldId id="1547" r:id="rId17"/>
    <p:sldId id="1548" r:id="rId18"/>
    <p:sldId id="1549" r:id="rId19"/>
    <p:sldId id="1550" r:id="rId20"/>
    <p:sldId id="1551" r:id="rId21"/>
    <p:sldId id="1563" r:id="rId22"/>
    <p:sldId id="1564" r:id="rId23"/>
    <p:sldId id="1552" r:id="rId24"/>
    <p:sldId id="1553" r:id="rId25"/>
    <p:sldId id="1554" r:id="rId26"/>
    <p:sldId id="1555" r:id="rId27"/>
    <p:sldId id="1561" r:id="rId28"/>
    <p:sldId id="1562" r:id="rId29"/>
    <p:sldId id="1556" r:id="rId30"/>
  </p:sldIdLst>
  <p:sldSz cx="24377650" cy="13716000"/>
  <p:notesSz cx="6858000" cy="9144000"/>
  <p:defaultTextStyle>
    <a:defPPr>
      <a:defRPr lang="en-US"/>
    </a:defPPr>
    <a:lvl1pPr marL="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21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434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2651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6868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1086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4320">
          <p15:clr>
            <a:srgbClr val="A4A3A4"/>
          </p15:clr>
        </p15:guide>
        <p15:guide id="2" pos="7678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Meghana" initials="M" lastIdx="1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clrMru>
    <a:srgbClr val="445469"/>
    <a:srgbClr val="FBB62B"/>
    <a:srgbClr val="364D65"/>
    <a:srgbClr val="19232E"/>
    <a:srgbClr val="2F2F2F"/>
    <a:srgbClr val="FBC81F"/>
    <a:srgbClr val="2C4054"/>
    <a:srgbClr val="FADF35"/>
    <a:srgbClr val="666666"/>
    <a:srgbClr val="B78B02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0"/>
    </p:ext>
    <p:ext uri="{FD5EFAAD-0ECE-453E-9831-46B23BE46B34}">
      <p15:chartTrackingRefBased xmlns=""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599" autoAdjust="0"/>
    <p:restoredTop sz="99409" autoAdjust="0"/>
  </p:normalViewPr>
  <p:slideViewPr>
    <p:cSldViewPr snapToGrid="0" snapToObjects="1">
      <p:cViewPr varScale="1">
        <p:scale>
          <a:sx n="58" d="100"/>
          <a:sy n="58" d="100"/>
        </p:scale>
        <p:origin x="-378" y="-90"/>
      </p:cViewPr>
      <p:guideLst>
        <p:guide orient="horz" pos="4320"/>
        <p:guide pos="7678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5" d="100"/>
        <a:sy n="65" d="100"/>
      </p:scale>
      <p:origin x="0" y="28992"/>
    </p:cViewPr>
  </p:sorterViewPr>
  <p:notesViewPr>
    <p:cSldViewPr snapToGrid="0" snapToObjects="1" showGuides="1">
      <p:cViewPr varScale="1">
        <p:scale>
          <a:sx n="88" d="100"/>
          <a:sy n="88" d="100"/>
        </p:scale>
        <p:origin x="-3870" y="-108"/>
      </p:cViewPr>
      <p:guideLst>
        <p:guide orient="horz" pos="2880"/>
        <p:guide pos="2160"/>
      </p:guideLst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commentAuthors" Target="commentAuthors.xml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Lato Light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Lato Light"/>
              </a:defRPr>
            </a:lvl1pPr>
          </a:lstStyle>
          <a:p>
            <a:fld id="{EFC10EE1-B198-C942-8235-326C972CBB30}" type="datetimeFigureOut">
              <a:rPr lang="en-US" smtClean="0"/>
              <a:pPr/>
              <a:t>4/5/2018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Lato Light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Lato Light"/>
              </a:defRPr>
            </a:lvl1pPr>
          </a:lstStyle>
          <a:p>
            <a:fld id="{006BE02D-20C0-F840-AFAC-BEA99C74FDC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463289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17" rtl="0" eaLnBrk="1" latinLnBrk="0" hangingPunct="1">
      <a:defRPr sz="2400" kern="1200">
        <a:solidFill>
          <a:schemeClr val="tx1"/>
        </a:solidFill>
        <a:latin typeface="Lato Light"/>
        <a:ea typeface="+mn-ea"/>
        <a:cs typeface="+mn-cs"/>
      </a:defRPr>
    </a:lvl1pPr>
    <a:lvl2pPr marL="914217" algn="l" defTabSz="914217" rtl="0" eaLnBrk="1" latinLnBrk="0" hangingPunct="1">
      <a:defRPr sz="2400" kern="1200">
        <a:solidFill>
          <a:schemeClr val="tx1"/>
        </a:solidFill>
        <a:latin typeface="Lato Light"/>
        <a:ea typeface="+mn-ea"/>
        <a:cs typeface="+mn-cs"/>
      </a:defRPr>
    </a:lvl2pPr>
    <a:lvl3pPr marL="1828434" algn="l" defTabSz="914217" rtl="0" eaLnBrk="1" latinLnBrk="0" hangingPunct="1">
      <a:defRPr sz="2400" kern="1200">
        <a:solidFill>
          <a:schemeClr val="tx1"/>
        </a:solidFill>
        <a:latin typeface="Lato Light"/>
        <a:ea typeface="+mn-ea"/>
        <a:cs typeface="+mn-cs"/>
      </a:defRPr>
    </a:lvl3pPr>
    <a:lvl4pPr marL="2742651" algn="l" defTabSz="914217" rtl="0" eaLnBrk="1" latinLnBrk="0" hangingPunct="1">
      <a:defRPr sz="2400" kern="1200">
        <a:solidFill>
          <a:schemeClr val="tx1"/>
        </a:solidFill>
        <a:latin typeface="Lato Light"/>
        <a:ea typeface="+mn-ea"/>
        <a:cs typeface="+mn-cs"/>
      </a:defRPr>
    </a:lvl4pPr>
    <a:lvl5pPr marL="3656868" algn="l" defTabSz="914217" rtl="0" eaLnBrk="1" latinLnBrk="0" hangingPunct="1">
      <a:defRPr sz="2400" kern="1200">
        <a:solidFill>
          <a:schemeClr val="tx1"/>
        </a:solidFill>
        <a:latin typeface="Lato Light"/>
        <a:ea typeface="+mn-ea"/>
        <a:cs typeface="+mn-cs"/>
      </a:defRPr>
    </a:lvl5pPr>
    <a:lvl6pPr marL="4571086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3205212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ster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14379772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 advClick="0"/>
    </mc:Choice>
    <mc:Fallback>
      <p:transition advClick="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vis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8675648" cy="137160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70891543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 advClick="0"/>
    </mc:Choice>
    <mc:Fallback>
      <p:transition advClick="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adership ski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2682362" y="3945706"/>
            <a:ext cx="2935224" cy="2935154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2300" b="0" i="0"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13389786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 advClick="0"/>
    </mc:Choice>
    <mc:Fallback>
      <p:transition advClick="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Master-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13764079" y="0"/>
            <a:ext cx="10613571" cy="1371599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4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67206019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phone_devices of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5820937" y="12623180"/>
            <a:ext cx="12690088" cy="69137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Picture Placeholder 13"/>
          <p:cNvSpPr>
            <a:spLocks noGrp="1"/>
          </p:cNvSpPr>
          <p:nvPr>
            <p:ph type="pic" sz="quarter" idx="21"/>
          </p:nvPr>
        </p:nvSpPr>
        <p:spPr>
          <a:xfrm>
            <a:off x="13936717" y="3247697"/>
            <a:ext cx="7241628" cy="12875172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16873527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phone_devices of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5820937" y="12623180"/>
            <a:ext cx="12690088" cy="69137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Picture Placeholder 13"/>
          <p:cNvSpPr>
            <a:spLocks noGrp="1"/>
          </p:cNvSpPr>
          <p:nvPr>
            <p:ph type="pic" sz="quarter" idx="21"/>
          </p:nvPr>
        </p:nvSpPr>
        <p:spPr>
          <a:xfrm>
            <a:off x="9253205" y="6230198"/>
            <a:ext cx="5756336" cy="1020670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502436047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8730082" y="4665515"/>
            <a:ext cx="2935224" cy="2935154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2300" b="0" i="0"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13403702" y="4665515"/>
            <a:ext cx="2935224" cy="2935154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2300" b="0" i="0"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  <p:sp>
        <p:nvSpPr>
          <p:cNvPr id="25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008742" y="4665515"/>
            <a:ext cx="2935224" cy="2935154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2300" b="0" i="0"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  <p:sp>
        <p:nvSpPr>
          <p:cNvPr id="3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2682362" y="4665515"/>
            <a:ext cx="2935224" cy="2935154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2300" b="0" i="0"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04598134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500">
        <p14:reveal/>
      </p:transition>
    </mc:Choice>
    <mc:Fallback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Blank">
    <p:bg>
      <p:bgPr>
        <a:blipFill dpi="0" rotWithShape="1">
          <a:blip r:embed="rId2" cstate="print">
            <a:lum/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0" y="13375695"/>
            <a:ext cx="24377650" cy="339992"/>
          </a:xfrm>
          <a:prstGeom prst="rect">
            <a:avLst/>
          </a:prstGeom>
          <a:blipFill>
            <a:blip r:embed="rId3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598" dirty="0"/>
          </a:p>
        </p:txBody>
      </p:sp>
      <p:sp>
        <p:nvSpPr>
          <p:cNvPr id="18" name="TextBox 17"/>
          <p:cNvSpPr txBox="1"/>
          <p:nvPr/>
        </p:nvSpPr>
        <p:spPr>
          <a:xfrm>
            <a:off x="-61328" y="13235619"/>
            <a:ext cx="49368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Light" pitchFamily="34" charset="0"/>
              </a:rPr>
              <a:t>www.netspective.com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1247209" y="13255611"/>
            <a:ext cx="22346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1D4E9DBC-EB27-402F-BBD8-B4334C4FF55D}" type="slidenum">
              <a:rPr lang="en-US" sz="2000" smtClean="0">
                <a:solidFill>
                  <a:schemeClr val="tx1">
                    <a:lumMod val="50000"/>
                    <a:lumOff val="50000"/>
                  </a:schemeClr>
                </a:solidFill>
                <a:latin typeface="Segoe UI Light" pitchFamily="34" charset="0"/>
              </a:rPr>
              <a:pPr algn="r"/>
              <a:t>‹#›</a:t>
            </a:fld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  <a:latin typeface="Segoe UI Light" pitchFamily="34" charset="0"/>
            </a:endParaRPr>
          </a:p>
        </p:txBody>
      </p:sp>
      <p:pic>
        <p:nvPicPr>
          <p:cNvPr id="20" name="Picture 19" descr="netspective-logo-icon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67" y="152400"/>
            <a:ext cx="742921" cy="922011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73632283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welcome messag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3"/>
          <p:cNvSpPr>
            <a:spLocks noGrp="1"/>
          </p:cNvSpPr>
          <p:nvPr>
            <p:ph type="pic" sz="quarter" idx="60"/>
          </p:nvPr>
        </p:nvSpPr>
        <p:spPr>
          <a:xfrm>
            <a:off x="-9015" y="0"/>
            <a:ext cx="15018554" cy="1371600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26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8675649" y="12578576"/>
            <a:ext cx="6958361" cy="73598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75143739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8675649" y="12533971"/>
            <a:ext cx="7069873" cy="100360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8429035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 advClick="0"/>
    </mc:Choice>
    <mc:Fallback>
      <p:transition advClick="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etito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16148104" y="3612994"/>
            <a:ext cx="5819852" cy="2795183"/>
          </a:xfrm>
          <a:effectLst/>
        </p:spPr>
        <p:txBody>
          <a:bodyPr>
            <a:normAutofit/>
          </a:bodyPr>
          <a:lstStyle>
            <a:lvl1pPr marL="0" indent="0">
              <a:buNone/>
              <a:defRPr sz="42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  <p:sp>
        <p:nvSpPr>
          <p:cNvPr id="6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2409748" y="3612994"/>
            <a:ext cx="5819852" cy="2795183"/>
          </a:xfrm>
          <a:effectLst/>
        </p:spPr>
        <p:txBody>
          <a:bodyPr>
            <a:normAutofit/>
          </a:bodyPr>
          <a:lstStyle>
            <a:lvl1pPr marL="0" indent="0">
              <a:buNone/>
              <a:defRPr sz="42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  <p:sp>
        <p:nvSpPr>
          <p:cNvPr id="7" name="Picture Placeholder 13"/>
          <p:cNvSpPr>
            <a:spLocks noGrp="1"/>
          </p:cNvSpPr>
          <p:nvPr>
            <p:ph type="pic" sz="quarter" idx="15"/>
          </p:nvPr>
        </p:nvSpPr>
        <p:spPr>
          <a:xfrm>
            <a:off x="9278926" y="3612994"/>
            <a:ext cx="5819852" cy="2795183"/>
          </a:xfrm>
          <a:effectLst/>
        </p:spPr>
        <p:txBody>
          <a:bodyPr>
            <a:normAutofit/>
          </a:bodyPr>
          <a:lstStyle>
            <a:lvl1pPr marL="0" indent="0">
              <a:buNone/>
              <a:defRPr sz="42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267323255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 advClick="0"/>
    </mc:Choice>
    <mc:Fallback>
      <p:transition advClick="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etito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15291434" y="3411210"/>
            <a:ext cx="7434751" cy="8016884"/>
          </a:xfrm>
          <a:effectLst/>
        </p:spPr>
        <p:txBody>
          <a:bodyPr>
            <a:normAutofit/>
          </a:bodyPr>
          <a:lstStyle>
            <a:lvl1pPr marL="0" indent="0">
              <a:buNone/>
              <a:defRPr sz="42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98819515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 advClick="0"/>
    </mc:Choice>
    <mc:Fallback>
      <p:transition advClick="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Miss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1" y="4091685"/>
            <a:ext cx="12105684" cy="6769604"/>
          </a:xfrm>
          <a:effectLst/>
        </p:spPr>
        <p:txBody>
          <a:bodyPr>
            <a:normAutofit/>
          </a:bodyPr>
          <a:lstStyle>
            <a:lvl1pPr marL="0" indent="0">
              <a:buNone/>
              <a:defRPr sz="42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89678048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 advClick="0"/>
    </mc:Choice>
    <mc:Fallback>
      <p:transition advClick="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Picture v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24377649" cy="13715999"/>
          </a:xfrm>
          <a:effectLst/>
        </p:spPr>
        <p:txBody>
          <a:bodyPr>
            <a:normAutofit/>
          </a:bodyPr>
          <a:lstStyle>
            <a:lvl1pPr marL="0" indent="0">
              <a:buNone/>
              <a:defRPr sz="42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78392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 advClick="0"/>
    </mc:Choice>
    <mc:Fallback>
      <p:transition advClick="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ictur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/>
          <p:cNvSpPr/>
          <p:nvPr userDrawn="1"/>
        </p:nvSpPr>
        <p:spPr>
          <a:xfrm>
            <a:off x="8675649" y="12511668"/>
            <a:ext cx="7225990" cy="93670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12209415" y="0"/>
            <a:ext cx="12168235" cy="13716000"/>
          </a:xfrm>
          <a:effectLst/>
        </p:spPr>
        <p:txBody>
          <a:bodyPr>
            <a:normAutofit/>
          </a:bodyPr>
          <a:lstStyle>
            <a:lvl1pPr marL="0" indent="0">
              <a:buNone/>
              <a:defRPr sz="42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04629585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 advClick="0"/>
    </mc:Choice>
    <mc:Fallback>
      <p:transition advClick="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ictur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8675649" y="12511668"/>
            <a:ext cx="7225990" cy="93670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68235" cy="13716000"/>
          </a:xfrm>
          <a:effectLst/>
        </p:spPr>
        <p:txBody>
          <a:bodyPr>
            <a:normAutofit/>
          </a:bodyPr>
          <a:lstStyle>
            <a:lvl1pPr marL="0" indent="0">
              <a:buNone/>
              <a:defRPr sz="42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768562039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 advClick="0"/>
    </mc:Choice>
    <mc:Fallback>
      <p:transition advClick="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us no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8675649" y="12511668"/>
            <a:ext cx="7225990" cy="93670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83769596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 advClick="0"/>
    </mc:Choice>
    <mc:Fallback>
      <p:transition advClick="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5964" y="730259"/>
            <a:ext cx="21025723" cy="2651126"/>
          </a:xfrm>
          <a:prstGeom prst="rect">
            <a:avLst/>
          </a:prstGeom>
        </p:spPr>
        <p:txBody>
          <a:bodyPr vert="horz" lIns="182843" tIns="91422" rIns="182843" bIns="91422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5964" y="3651250"/>
            <a:ext cx="21025723" cy="8702676"/>
          </a:xfrm>
          <a:prstGeom prst="rect">
            <a:avLst/>
          </a:prstGeom>
        </p:spPr>
        <p:txBody>
          <a:bodyPr vert="horz" lIns="182843" tIns="91422" rIns="182843" bIns="91422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675964" y="12712709"/>
            <a:ext cx="5484971" cy="730250"/>
          </a:xfrm>
          <a:prstGeom prst="rect">
            <a:avLst/>
          </a:prstGeom>
        </p:spPr>
        <p:txBody>
          <a:bodyPr vert="horz" lIns="182843" tIns="91422" rIns="182843" bIns="91422" rtlCol="0" anchor="ctr"/>
          <a:lstStyle>
            <a:lvl1pPr algn="l">
              <a:defRPr sz="2400" b="1" i="0">
                <a:solidFill>
                  <a:schemeClr val="tx1">
                    <a:tint val="75000"/>
                  </a:schemeClr>
                </a:solidFill>
                <a:latin typeface="Lato Bold" charset="0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75097" y="12712709"/>
            <a:ext cx="8227457" cy="730250"/>
          </a:xfrm>
          <a:prstGeom prst="rect">
            <a:avLst/>
          </a:prstGeom>
        </p:spPr>
        <p:txBody>
          <a:bodyPr vert="horz" lIns="182843" tIns="91422" rIns="182843" bIns="91422" rtlCol="0" anchor="ctr"/>
          <a:lstStyle>
            <a:lvl1pPr algn="ctr">
              <a:defRPr sz="2400" b="1" i="0">
                <a:solidFill>
                  <a:schemeClr val="tx1">
                    <a:tint val="75000"/>
                  </a:schemeClr>
                </a:solidFill>
                <a:latin typeface="Lato Bold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216715" y="12712709"/>
            <a:ext cx="5484971" cy="730250"/>
          </a:xfrm>
          <a:prstGeom prst="rect">
            <a:avLst/>
          </a:prstGeom>
        </p:spPr>
        <p:txBody>
          <a:bodyPr vert="horz" lIns="182843" tIns="91422" rIns="182843" bIns="91422" rtlCol="0" anchor="ctr"/>
          <a:lstStyle>
            <a:lvl1pPr algn="r">
              <a:defRPr sz="2400" b="1" i="0">
                <a:solidFill>
                  <a:schemeClr val="tx1">
                    <a:tint val="75000"/>
                  </a:schemeClr>
                </a:solidFill>
                <a:latin typeface="Lato Bold" charset="0"/>
              </a:defRPr>
            </a:lvl1pPr>
          </a:lstStyle>
          <a:p>
            <a:fld id="{FCEE2C88-6C8F-484D-AF69-578F576B1F4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7791465" y="12512739"/>
            <a:ext cx="8807512" cy="861738"/>
          </a:xfrm>
          <a:prstGeom prst="rect">
            <a:avLst/>
          </a:prstGeom>
        </p:spPr>
        <p:txBody>
          <a:bodyPr wrap="square" lIns="182807" tIns="91404" rIns="182807" bIns="91404">
            <a:spAutoFit/>
          </a:bodyPr>
          <a:lstStyle/>
          <a:p>
            <a:pPr algn="ctr"/>
            <a:r>
              <a:rPr lang="id-ID" sz="2400" dirty="0">
                <a:solidFill>
                  <a:schemeClr val="accent1"/>
                </a:solidFill>
                <a:latin typeface="Lato Light"/>
                <a:cs typeface="Lato Light"/>
              </a:rPr>
              <a:t>www.</a:t>
            </a:r>
            <a:r>
              <a:rPr lang="en-US" sz="2400" dirty="0">
                <a:solidFill>
                  <a:schemeClr val="accent1"/>
                </a:solidFill>
                <a:latin typeface="Lato Light"/>
                <a:cs typeface="Lato Light"/>
              </a:rPr>
              <a:t>netspective</a:t>
            </a:r>
            <a:r>
              <a:rPr lang="id-ID" sz="2400" dirty="0">
                <a:solidFill>
                  <a:schemeClr val="accent1"/>
                </a:solidFill>
                <a:latin typeface="Lato Light"/>
                <a:cs typeface="Lato Light"/>
              </a:rPr>
              <a:t>.com</a:t>
            </a:r>
          </a:p>
          <a:p>
            <a:pPr algn="ctr"/>
            <a:r>
              <a:rPr lang="en-US" sz="2000" dirty="0">
                <a:solidFill>
                  <a:schemeClr val="tx2"/>
                </a:solidFill>
                <a:latin typeface="Lato Light"/>
                <a:cs typeface="Lato Light"/>
              </a:rPr>
              <a:t>© 2017 Netspective. All Rights Reserved. </a:t>
            </a:r>
            <a:endParaRPr lang="id-ID" sz="2000" dirty="0">
              <a:solidFill>
                <a:schemeClr val="tx2"/>
              </a:solidFill>
              <a:latin typeface="Lato Light"/>
              <a:cs typeface="Lato Light"/>
            </a:endParaRPr>
          </a:p>
        </p:txBody>
      </p:sp>
      <p:sp>
        <p:nvSpPr>
          <p:cNvPr id="8" name="Oval 7"/>
          <p:cNvSpPr/>
          <p:nvPr userDrawn="1"/>
        </p:nvSpPr>
        <p:spPr>
          <a:xfrm>
            <a:off x="23069390" y="523001"/>
            <a:ext cx="859750" cy="859750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2" tIns="45711" rIns="91422" bIns="45711"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23109785" y="607069"/>
            <a:ext cx="807966" cy="615480"/>
          </a:xfrm>
          <a:prstGeom prst="rect">
            <a:avLst/>
          </a:prstGeom>
          <a:noFill/>
        </p:spPr>
        <p:txBody>
          <a:bodyPr wrap="none" lIns="182807" tIns="91404" rIns="182807" bIns="91404" rtlCol="0">
            <a:spAutoFit/>
          </a:bodyPr>
          <a:lstStyle/>
          <a:p>
            <a:pPr algn="ctr"/>
            <a:fld id="{260E2A6B-A809-4840-BF14-8648BC0BDF87}" type="slidenum">
              <a:rPr lang="id-ID" sz="2800" b="1" i="0" smtClean="0">
                <a:solidFill>
                  <a:schemeClr val="bg1"/>
                </a:solidFill>
                <a:latin typeface="Lato Bold" charset="0"/>
                <a:cs typeface="Lato Bold" charset="0"/>
              </a:rPr>
              <a:pPr algn="ctr"/>
              <a:t>‹#›</a:t>
            </a:fld>
            <a:endParaRPr lang="id-ID" sz="2800" b="1" i="0" dirty="0">
              <a:solidFill>
                <a:schemeClr val="bg1"/>
              </a:solidFill>
              <a:latin typeface="Lato Bold" charset="0"/>
              <a:cs typeface="Lato Bold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422848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7" r:id="rId1"/>
    <p:sldLayoutId id="2147483845" r:id="rId2"/>
    <p:sldLayoutId id="2147483822" r:id="rId3"/>
    <p:sldLayoutId id="2147483823" r:id="rId4"/>
    <p:sldLayoutId id="2147483811" r:id="rId5"/>
    <p:sldLayoutId id="2147483812" r:id="rId6"/>
    <p:sldLayoutId id="2147483806" r:id="rId7"/>
    <p:sldLayoutId id="2147483808" r:id="rId8"/>
    <p:sldLayoutId id="2147483882" r:id="rId9"/>
    <p:sldLayoutId id="2147483844" r:id="rId10"/>
    <p:sldLayoutId id="2147483834" r:id="rId11"/>
    <p:sldLayoutId id="2147483840" r:id="rId12"/>
    <p:sldLayoutId id="2147483893" r:id="rId13"/>
    <p:sldLayoutId id="2147483894" r:id="rId14"/>
    <p:sldLayoutId id="2147483902" r:id="rId15"/>
    <p:sldLayoutId id="2147483915" r:id="rId16"/>
    <p:sldLayoutId id="2147483916" r:id="rId17"/>
  </p:sldLayoutIdLst>
  <mc:AlternateContent xmlns:mc="http://schemas.openxmlformats.org/markup-compatibility/2006">
    <mc:Choice xmlns="" xmlns:p14="http://schemas.microsoft.com/office/powerpoint/2010/main" Requires="p14">
      <p:transition p14:dur="0" advClick="0"/>
    </mc:Choice>
    <mc:Fallback>
      <p:transition advClick="0"/>
    </mc:Fallback>
  </mc:AlternateContent>
  <p:hf hdr="0" ftr="0" dt="0"/>
  <p:txStyles>
    <p:titleStyle>
      <a:lvl1pPr algn="l" defTabSz="1828434" rtl="0" eaLnBrk="1" latinLnBrk="0" hangingPunct="1">
        <a:lnSpc>
          <a:spcPct val="90000"/>
        </a:lnSpc>
        <a:spcBef>
          <a:spcPct val="0"/>
        </a:spcBef>
        <a:buNone/>
        <a:defRPr lang="en-US" sz="6000" kern="1200">
          <a:solidFill>
            <a:schemeClr val="tx1"/>
          </a:solidFill>
          <a:latin typeface="Lato" panose="020F0502020204030203" pitchFamily="34" charset="0"/>
          <a:ea typeface="+mj-ea"/>
          <a:cs typeface="+mj-cs"/>
        </a:defRPr>
      </a:lvl1pPr>
    </p:titleStyle>
    <p:bodyStyle>
      <a:lvl1pPr marL="457109" indent="-457109" algn="l" defTabSz="1828434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lang="en-US" sz="4800" kern="1200" dirty="0" smtClean="0">
          <a:solidFill>
            <a:schemeClr val="tx1"/>
          </a:solidFill>
          <a:effectLst/>
          <a:latin typeface="Lato" panose="020F0502020204030203" pitchFamily="34" charset="0"/>
          <a:ea typeface="+mn-ea"/>
          <a:cs typeface="+mn-cs"/>
        </a:defRPr>
      </a:lvl1pPr>
      <a:lvl2pPr marL="1371326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4000" kern="1200" dirty="0" smtClean="0">
          <a:solidFill>
            <a:schemeClr val="tx1"/>
          </a:solidFill>
          <a:effectLst/>
          <a:latin typeface="Lato" panose="020F0502020204030203" pitchFamily="34" charset="0"/>
          <a:ea typeface="+mn-ea"/>
          <a:cs typeface="+mn-cs"/>
        </a:defRPr>
      </a:lvl2pPr>
      <a:lvl3pPr marL="2285543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3600" kern="1200" dirty="0" smtClean="0">
          <a:solidFill>
            <a:schemeClr val="tx1"/>
          </a:solidFill>
          <a:effectLst/>
          <a:latin typeface="Lato" panose="020F0502020204030203" pitchFamily="34" charset="0"/>
          <a:ea typeface="+mn-ea"/>
          <a:cs typeface="+mn-cs"/>
        </a:defRPr>
      </a:lvl3pPr>
      <a:lvl4pPr marL="3199760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3200" kern="1200" dirty="0" smtClean="0">
          <a:solidFill>
            <a:schemeClr val="tx1"/>
          </a:solidFill>
          <a:effectLst/>
          <a:latin typeface="Lato" panose="020F0502020204030203" pitchFamily="34" charset="0"/>
          <a:ea typeface="+mn-ea"/>
          <a:cs typeface="+mn-cs"/>
        </a:defRPr>
      </a:lvl4pPr>
      <a:lvl5pPr marL="4113977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3200" kern="1200" dirty="0">
          <a:solidFill>
            <a:schemeClr val="tx1"/>
          </a:solidFill>
          <a:effectLst/>
          <a:latin typeface="Lato" panose="020F0502020204030203" pitchFamily="34" charset="0"/>
          <a:ea typeface="+mn-ea"/>
          <a:cs typeface="+mn-cs"/>
        </a:defRPr>
      </a:lvl5pPr>
      <a:lvl6pPr marL="5028194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2411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6628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0846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217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434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2651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6868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086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5303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399520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3737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5.png"/><Relationship Id="rId4" Type="http://schemas.openxmlformats.org/officeDocument/2006/relationships/hyperlink" Target="http://mises.ca/posts/articles/does-privacy-matter/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mail.opsfol.io/" TargetMode="Externa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="" xmlns:a16="http://schemas.microsoft.com/office/drawing/2014/main" id="{603F6FC6-8A66-46C5-89AC-A9474CA48035}"/>
              </a:ext>
            </a:extLst>
          </p:cNvPr>
          <p:cNvPicPr>
            <a:picLocks noGrp="1" noChangeAspect="1"/>
          </p:cNvPicPr>
          <p:nvPr>
            <p:ph type="pic" sz="quarter" idx="60"/>
          </p:nvPr>
        </p:nvPicPr>
        <p:blipFill rotWithShape="1">
          <a:blip r:embed="rId3" cstate="email">
            <a:extLst>
              <a:ext uri="{28A0092B-C50C-407E-A947-70E740481C1C}">
                <a14:useLocalDpi xmlns="" xmlns:a14="http://schemas.microsoft.com/office/drawing/2010/main" val="0"/>
              </a:ext>
              <a:ext uri="{837473B0-CC2E-450A-ABE3-18F120FF3D39}">
                <a1611:picAttrSrcUrl xmlns="" xmlns:a1611="http://schemas.microsoft.com/office/drawing/2016/11/main" r:id="rId4"/>
              </a:ext>
            </a:extLst>
          </a:blip>
          <a:srcRect/>
          <a:stretch/>
        </p:blipFill>
        <p:spPr>
          <a:xfrm>
            <a:off x="0" y="-1"/>
            <a:ext cx="15941232" cy="13716001"/>
          </a:xfrm>
        </p:spPr>
      </p:pic>
      <p:sp>
        <p:nvSpPr>
          <p:cNvPr id="23" name="Rectangle 22"/>
          <p:cNvSpPr/>
          <p:nvPr/>
        </p:nvSpPr>
        <p:spPr>
          <a:xfrm>
            <a:off x="0" y="24304"/>
            <a:ext cx="15961142" cy="13667925"/>
          </a:xfrm>
          <a:prstGeom prst="rect">
            <a:avLst/>
          </a:prstGeom>
          <a:solidFill>
            <a:schemeClr val="accent6">
              <a:lumMod val="50000"/>
              <a:alpha val="8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Subtitle 2"/>
          <p:cNvSpPr txBox="1">
            <a:spLocks/>
          </p:cNvSpPr>
          <p:nvPr/>
        </p:nvSpPr>
        <p:spPr>
          <a:xfrm>
            <a:off x="18217967" y="8716692"/>
            <a:ext cx="5430926" cy="1527664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3440"/>
              </a:lnSpc>
            </a:pPr>
            <a:r>
              <a:rPr lang="en-US" sz="2200" dirty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rPr>
              <a:t>As suppliers and vendors enter and submit data, auto score their responses to find hotspots.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8362389" y="8349114"/>
            <a:ext cx="4929555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COLLECT DATA &amp; AUTO SCORE</a:t>
            </a:r>
          </a:p>
        </p:txBody>
      </p:sp>
      <p:sp>
        <p:nvSpPr>
          <p:cNvPr id="18" name="Subtitle 2"/>
          <p:cNvSpPr txBox="1">
            <a:spLocks/>
          </p:cNvSpPr>
          <p:nvPr/>
        </p:nvSpPr>
        <p:spPr>
          <a:xfrm>
            <a:off x="18217967" y="2954741"/>
            <a:ext cx="5430927" cy="1963681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3440"/>
              </a:lnSpc>
            </a:pPr>
            <a:r>
              <a:rPr lang="en-US" sz="2200" dirty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rPr>
              <a:t>Use our library of existing assessment forms or create your own. If you’re too busy, just hire our partners to execute on your behalf.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8362389" y="2582654"/>
            <a:ext cx="3562194" cy="4616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CREATE ASSESSMENTS</a:t>
            </a:r>
          </a:p>
        </p:txBody>
      </p:sp>
      <p:sp>
        <p:nvSpPr>
          <p:cNvPr id="27" name="Subtitle 2"/>
          <p:cNvSpPr txBox="1">
            <a:spLocks/>
          </p:cNvSpPr>
          <p:nvPr/>
        </p:nvSpPr>
        <p:spPr>
          <a:xfrm>
            <a:off x="18217967" y="5813380"/>
            <a:ext cx="5430926" cy="1963681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3440"/>
              </a:lnSpc>
            </a:pPr>
            <a:r>
              <a:rPr lang="en-US" sz="2200" dirty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rPr>
              <a:t>Use e-mail invitations to distribute assessments to dozens or hundreds of responders (internal teams or external suppliers) in minutes.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8362389" y="5441290"/>
            <a:ext cx="4965655" cy="4616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DISTRIBUTE TO </a:t>
            </a:r>
            <a:r>
              <a:rPr lang="en-US" sz="2400" b="1" dirty="0" smtClean="0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RESPONDENTS</a:t>
            </a:r>
            <a:endParaRPr lang="en-US" sz="2400" b="1" dirty="0">
              <a:solidFill>
                <a:schemeClr val="tx2"/>
              </a:solidFill>
              <a:latin typeface="Lato Black" charset="0"/>
              <a:ea typeface="Lato Black" charset="0"/>
              <a:cs typeface="Lato Black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16362304" y="4931615"/>
            <a:ext cx="142546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0" b="1" dirty="0">
                <a:solidFill>
                  <a:schemeClr val="bg1">
                    <a:lumMod val="95000"/>
                  </a:schemeClr>
                </a:solidFill>
                <a:latin typeface="Lato Heavy" charset="0"/>
                <a:ea typeface="Lato Heavy" charset="0"/>
                <a:cs typeface="Lato Heavy" charset="0"/>
              </a:rPr>
              <a:t>2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16362304" y="7738033"/>
            <a:ext cx="142546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0" b="1" dirty="0">
                <a:solidFill>
                  <a:schemeClr val="bg1">
                    <a:lumMod val="95000"/>
                  </a:schemeClr>
                </a:solidFill>
                <a:latin typeface="Lato Heavy" charset="0"/>
                <a:ea typeface="Lato Heavy" charset="0"/>
                <a:cs typeface="Lato Heavy" charset="0"/>
              </a:rPr>
              <a:t>3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16362304" y="2125197"/>
            <a:ext cx="142546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0" b="1" dirty="0">
                <a:solidFill>
                  <a:schemeClr val="bg1">
                    <a:lumMod val="95000"/>
                  </a:schemeClr>
                </a:solidFill>
                <a:latin typeface="Lato Heavy" charset="0"/>
                <a:ea typeface="Lato Heavy" charset="0"/>
                <a:cs typeface="Lato Heavy" charset="0"/>
              </a:rPr>
              <a:t>1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9454735" y="1959174"/>
            <a:ext cx="5149940" cy="3883114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>
              <a:lnSpc>
                <a:spcPts val="7060"/>
              </a:lnSpc>
            </a:pPr>
            <a:r>
              <a:rPr lang="en-US" sz="6000" b="1" spc="200" dirty="0" err="1" smtClean="0">
                <a:solidFill>
                  <a:srgbClr val="FFC000"/>
                </a:solidFill>
                <a:latin typeface="Lato Black" charset="0"/>
                <a:ea typeface="Lato Black" charset="0"/>
                <a:cs typeface="Lato Black" charset="0"/>
              </a:rPr>
              <a:t>NetspectiveAttest</a:t>
            </a:r>
            <a:endParaRPr lang="en-US" sz="6000" b="1" spc="200" dirty="0">
              <a:solidFill>
                <a:srgbClr val="FFC000"/>
              </a:solidFill>
              <a:latin typeface="Lato Black" charset="0"/>
              <a:ea typeface="Lato Black" charset="0"/>
              <a:cs typeface="Lato Black" charset="0"/>
            </a:endParaRPr>
          </a:p>
          <a:p>
            <a:r>
              <a:rPr lang="en-US" sz="3200" dirty="0">
                <a:solidFill>
                  <a:schemeClr val="bg1"/>
                </a:solidFill>
                <a:latin typeface="Lato Light" charset="0"/>
                <a:ea typeface="Lato Light" charset="0"/>
                <a:cs typeface="Lato Light" charset="0"/>
              </a:rPr>
              <a:t>Automated assessment questionnaires, response scoring, and compliance reporting system.</a:t>
            </a:r>
          </a:p>
        </p:txBody>
      </p:sp>
      <p:sp>
        <p:nvSpPr>
          <p:cNvPr id="22" name="Subtitle 2"/>
          <p:cNvSpPr txBox="1">
            <a:spLocks/>
          </p:cNvSpPr>
          <p:nvPr/>
        </p:nvSpPr>
        <p:spPr>
          <a:xfrm>
            <a:off x="9320923" y="6463274"/>
            <a:ext cx="5774990" cy="6215101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3840"/>
              </a:lnSpc>
            </a:pPr>
            <a:r>
              <a:rPr lang="en-US" dirty="0">
                <a:solidFill>
                  <a:schemeClr val="bg1"/>
                </a:solidFill>
                <a:latin typeface="Lato Light" charset="0"/>
                <a:ea typeface="Lato Light" charset="0"/>
                <a:cs typeface="Lato Light" charset="0"/>
              </a:rPr>
              <a:t>Opsfolio Attest is the easiest way to create requests for information (RFIs) or assessment questionnaires, quickly share them with respondents, score them, and track compliance or longitudinal answers.</a:t>
            </a:r>
          </a:p>
          <a:p>
            <a:pPr algn="l">
              <a:lnSpc>
                <a:spcPts val="3840"/>
              </a:lnSpc>
            </a:pPr>
            <a:endParaRPr lang="en-US" dirty="0">
              <a:solidFill>
                <a:schemeClr val="bg1"/>
              </a:solidFill>
              <a:latin typeface="Lato Light" charset="0"/>
              <a:ea typeface="Lato Light" charset="0"/>
              <a:cs typeface="Lato Light" charset="0"/>
            </a:endParaRPr>
          </a:p>
          <a:p>
            <a:pPr algn="l">
              <a:lnSpc>
                <a:spcPts val="3840"/>
              </a:lnSpc>
            </a:pPr>
            <a:r>
              <a:rPr lang="en-US" dirty="0">
                <a:solidFill>
                  <a:schemeClr val="bg1"/>
                </a:solidFill>
                <a:latin typeface="Lato Light" charset="0"/>
                <a:ea typeface="Lato Light" charset="0"/>
                <a:cs typeface="Lato Light" charset="0"/>
              </a:rPr>
              <a:t>Spending more time reviewing your assessment responses and improve your internal risk management, 3</a:t>
            </a:r>
            <a:r>
              <a:rPr lang="en-US" baseline="30000" dirty="0">
                <a:solidFill>
                  <a:schemeClr val="bg1"/>
                </a:solidFill>
                <a:latin typeface="Lato Light" charset="0"/>
                <a:ea typeface="Lato Light" charset="0"/>
                <a:cs typeface="Lato Light" charset="0"/>
              </a:rPr>
              <a:t>rd</a:t>
            </a:r>
            <a:r>
              <a:rPr lang="en-US" dirty="0">
                <a:solidFill>
                  <a:schemeClr val="bg1"/>
                </a:solidFill>
                <a:latin typeface="Lato Light" charset="0"/>
                <a:ea typeface="Lato Light" charset="0"/>
                <a:cs typeface="Lato Light" charset="0"/>
              </a:rPr>
              <a:t> party risk management, and other process improvement tasks.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C5509F7C-1D05-4A5B-B13A-AA31847F7C5E}"/>
              </a:ext>
            </a:extLst>
          </p:cNvPr>
          <p:cNvSpPr txBox="1"/>
          <p:nvPr/>
        </p:nvSpPr>
        <p:spPr>
          <a:xfrm>
            <a:off x="16362304" y="10544450"/>
            <a:ext cx="142546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0" b="1" dirty="0">
                <a:solidFill>
                  <a:schemeClr val="bg1">
                    <a:lumMod val="95000"/>
                  </a:schemeClr>
                </a:solidFill>
                <a:latin typeface="Lato Heavy" charset="0"/>
                <a:ea typeface="Lato Heavy" charset="0"/>
                <a:cs typeface="Lato Heavy" charset="0"/>
              </a:rPr>
              <a:t>4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="" xmlns:a16="http://schemas.microsoft.com/office/drawing/2014/main" id="{D76CCF04-6DB7-4A6A-9CCA-74717853F228}"/>
              </a:ext>
            </a:extLst>
          </p:cNvPr>
          <p:cNvSpPr txBox="1">
            <a:spLocks/>
          </p:cNvSpPr>
          <p:nvPr/>
        </p:nvSpPr>
        <p:spPr>
          <a:xfrm>
            <a:off x="18217967" y="11427104"/>
            <a:ext cx="5430926" cy="1091648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3440"/>
              </a:lnSpc>
            </a:pPr>
            <a:r>
              <a:rPr lang="en-US" sz="2200" dirty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rPr>
              <a:t>Track who’s in compliance and prepare routine reports quickly.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1FAC5C2D-C11B-477D-A8C8-0EBB9AAA5E78}"/>
              </a:ext>
            </a:extLst>
          </p:cNvPr>
          <p:cNvSpPr txBox="1"/>
          <p:nvPr/>
        </p:nvSpPr>
        <p:spPr>
          <a:xfrm>
            <a:off x="18362389" y="11055014"/>
            <a:ext cx="4387740" cy="4616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CONTINUOUS COMPLIANCE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="" xmlns:a16="http://schemas.microsoft.com/office/drawing/2014/main" id="{3D840552-C036-4E8C-B550-C8271A3524F7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261" y="-208512"/>
            <a:ext cx="2413719" cy="1941059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849897915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ight Triangle 52"/>
          <p:cNvSpPr/>
          <p:nvPr/>
        </p:nvSpPr>
        <p:spPr>
          <a:xfrm rot="5400000" flipV="1">
            <a:off x="7129678" y="-5952029"/>
            <a:ext cx="11246953" cy="23151016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907330" y="538843"/>
            <a:ext cx="18490575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800" b="1" dirty="0" smtClean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Analyst Assess Now for Assessee</a:t>
            </a:r>
            <a:endParaRPr lang="id-ID" sz="8800" b="1" dirty="0">
              <a:solidFill>
                <a:schemeClr val="tx2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2032167" y="5833795"/>
            <a:ext cx="5430927" cy="1091648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lnSpc>
                <a:spcPts val="3440"/>
              </a:lnSpc>
            </a:pPr>
            <a:r>
              <a:rPr lang="en-US" sz="2200" dirty="0" smtClean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rPr>
              <a:t>Analyst have option to do assessments on behalf of Assessee</a:t>
            </a:r>
            <a:endParaRPr lang="en-US" sz="2200" dirty="0">
              <a:solidFill>
                <a:schemeClr val="tx1"/>
              </a:solidFill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108373" y="3149200"/>
            <a:ext cx="5785366" cy="4616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2400" b="1" dirty="0" smtClean="0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Assessor and Assessee organizations</a:t>
            </a:r>
            <a:endParaRPr lang="en-US" sz="2400" b="1" dirty="0">
              <a:solidFill>
                <a:schemeClr val="tx2"/>
              </a:solidFill>
              <a:latin typeface="Lato Black" charset="0"/>
              <a:ea typeface="Lato Black" charset="0"/>
              <a:cs typeface="Lato Black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981003" y="2855260"/>
            <a:ext cx="898003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9600" b="1" dirty="0">
                <a:solidFill>
                  <a:schemeClr val="accent1"/>
                </a:solidFill>
                <a:latin typeface="Lato Heavy" charset="0"/>
                <a:ea typeface="Lato Heavy" charset="0"/>
                <a:cs typeface="Lato Heavy" charset="0"/>
              </a:rPr>
              <a:t>1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162799" y="5372130"/>
            <a:ext cx="1999265" cy="4616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2400" b="1" dirty="0" smtClean="0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Assess Now</a:t>
            </a:r>
            <a:endParaRPr lang="en-US" sz="2400" b="1" dirty="0">
              <a:solidFill>
                <a:schemeClr val="tx2"/>
              </a:solidFill>
              <a:latin typeface="Lato Black" charset="0"/>
              <a:ea typeface="Lato Black" charset="0"/>
              <a:cs typeface="Lato Black" charset="0"/>
            </a:endParaRPr>
          </a:p>
        </p:txBody>
      </p:sp>
      <p:sp>
        <p:nvSpPr>
          <p:cNvPr id="18" name="Subtitle 2"/>
          <p:cNvSpPr txBox="1">
            <a:spLocks/>
          </p:cNvSpPr>
          <p:nvPr/>
        </p:nvSpPr>
        <p:spPr>
          <a:xfrm>
            <a:off x="2032167" y="3648962"/>
            <a:ext cx="5430927" cy="1046828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3440"/>
              </a:lnSpc>
            </a:pPr>
            <a:r>
              <a:rPr lang="en-US" sz="2200" dirty="0" smtClean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rPr>
              <a:t>Select Assessor and Assessee organizations from the drop down list.</a:t>
            </a:r>
            <a:endParaRPr lang="en-US" sz="2200" dirty="0">
              <a:solidFill>
                <a:schemeClr val="tx1"/>
              </a:solidFill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20" name="Subtitle 2"/>
          <p:cNvSpPr txBox="1">
            <a:spLocks/>
          </p:cNvSpPr>
          <p:nvPr/>
        </p:nvSpPr>
        <p:spPr>
          <a:xfrm>
            <a:off x="2037606" y="8001009"/>
            <a:ext cx="5430927" cy="1527664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3440"/>
              </a:lnSpc>
            </a:pPr>
            <a:r>
              <a:rPr lang="en-US" sz="2200" dirty="0" smtClean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rPr>
              <a:t>Clicking on Send Email button will send the email to the Respondent for view and update further</a:t>
            </a:r>
            <a:endParaRPr lang="en-US" sz="2200" dirty="0">
              <a:solidFill>
                <a:schemeClr val="tx1"/>
              </a:solidFill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168238" y="7539344"/>
            <a:ext cx="1699504" cy="4616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2400" b="1" dirty="0" smtClean="0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Send Email</a:t>
            </a:r>
            <a:endParaRPr lang="en-US" sz="2400" b="1" dirty="0">
              <a:solidFill>
                <a:schemeClr val="tx2"/>
              </a:solidFill>
              <a:latin typeface="Lato Black" charset="0"/>
              <a:ea typeface="Lato Black" charset="0"/>
              <a:cs typeface="Lato Black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981003" y="5067291"/>
            <a:ext cx="898003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9600" b="1" dirty="0">
                <a:solidFill>
                  <a:schemeClr val="accent1"/>
                </a:solidFill>
                <a:latin typeface="Lato Heavy" charset="0"/>
                <a:ea typeface="Lato Heavy" charset="0"/>
                <a:cs typeface="Lato Heavy" charset="0"/>
              </a:rPr>
              <a:t>2</a:t>
            </a:r>
          </a:p>
        </p:txBody>
      </p:sp>
      <p:sp>
        <p:nvSpPr>
          <p:cNvPr id="25" name="Rectangle 24"/>
          <p:cNvSpPr/>
          <p:nvPr/>
        </p:nvSpPr>
        <p:spPr>
          <a:xfrm>
            <a:off x="981003" y="7217220"/>
            <a:ext cx="898003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9600" b="1" dirty="0">
                <a:solidFill>
                  <a:schemeClr val="accent1"/>
                </a:solidFill>
                <a:latin typeface="Lato Heavy" charset="0"/>
                <a:ea typeface="Lato Heavy" charset="0"/>
                <a:cs typeface="Lato Heavy" charset="0"/>
              </a:rPr>
              <a:t>3</a:t>
            </a:r>
          </a:p>
        </p:txBody>
      </p:sp>
      <p:grpSp>
        <p:nvGrpSpPr>
          <p:cNvPr id="2" name="Group 39"/>
          <p:cNvGrpSpPr/>
          <p:nvPr/>
        </p:nvGrpSpPr>
        <p:grpSpPr>
          <a:xfrm>
            <a:off x="9674226" y="3200401"/>
            <a:ext cx="13639800" cy="8610600"/>
            <a:chOff x="5898415" y="1976415"/>
            <a:chExt cx="5654530" cy="3255020"/>
          </a:xfrm>
        </p:grpSpPr>
        <p:sp>
          <p:nvSpPr>
            <p:cNvPr id="29" name="Freeform 45"/>
            <p:cNvSpPr>
              <a:spLocks/>
            </p:cNvSpPr>
            <p:nvPr/>
          </p:nvSpPr>
          <p:spPr bwMode="auto">
            <a:xfrm>
              <a:off x="5898415" y="5105745"/>
              <a:ext cx="2848207" cy="125690"/>
            </a:xfrm>
            <a:custGeom>
              <a:avLst/>
              <a:gdLst>
                <a:gd name="T0" fmla="*/ 0 w 885"/>
                <a:gd name="T1" fmla="*/ 16 h 39"/>
                <a:gd name="T2" fmla="*/ 78 w 885"/>
                <a:gd name="T3" fmla="*/ 39 h 39"/>
                <a:gd name="T4" fmla="*/ 885 w 885"/>
                <a:gd name="T5" fmla="*/ 39 h 39"/>
                <a:gd name="T6" fmla="*/ 885 w 885"/>
                <a:gd name="T7" fmla="*/ 0 h 39"/>
                <a:gd name="T8" fmla="*/ 0 w 885"/>
                <a:gd name="T9" fmla="*/ 0 h 39"/>
                <a:gd name="T10" fmla="*/ 0 w 885"/>
                <a:gd name="T11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85" h="39">
                  <a:moveTo>
                    <a:pt x="0" y="16"/>
                  </a:moveTo>
                  <a:cubicBezTo>
                    <a:pt x="0" y="23"/>
                    <a:pt x="30" y="39"/>
                    <a:pt x="78" y="39"/>
                  </a:cubicBezTo>
                  <a:cubicBezTo>
                    <a:pt x="126" y="39"/>
                    <a:pt x="885" y="39"/>
                    <a:pt x="885" y="39"/>
                  </a:cubicBezTo>
                  <a:cubicBezTo>
                    <a:pt x="885" y="0"/>
                    <a:pt x="885" y="0"/>
                    <a:pt x="885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6"/>
                  </a:lnTo>
                  <a:close/>
                </a:path>
              </a:pathLst>
            </a:custGeom>
            <a:solidFill>
              <a:srgbClr val="B3B4B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Lato Light" charset="0"/>
              </a:endParaRPr>
            </a:p>
          </p:txBody>
        </p:sp>
        <p:sp>
          <p:nvSpPr>
            <p:cNvPr id="30" name="Freeform 46"/>
            <p:cNvSpPr>
              <a:spLocks/>
            </p:cNvSpPr>
            <p:nvPr/>
          </p:nvSpPr>
          <p:spPr bwMode="auto">
            <a:xfrm>
              <a:off x="8704736" y="5105745"/>
              <a:ext cx="2848207" cy="125690"/>
            </a:xfrm>
            <a:custGeom>
              <a:avLst/>
              <a:gdLst>
                <a:gd name="T0" fmla="*/ 884 w 884"/>
                <a:gd name="T1" fmla="*/ 16 h 39"/>
                <a:gd name="T2" fmla="*/ 806 w 884"/>
                <a:gd name="T3" fmla="*/ 39 h 39"/>
                <a:gd name="T4" fmla="*/ 0 w 884"/>
                <a:gd name="T5" fmla="*/ 39 h 39"/>
                <a:gd name="T6" fmla="*/ 0 w 884"/>
                <a:gd name="T7" fmla="*/ 0 h 39"/>
                <a:gd name="T8" fmla="*/ 884 w 884"/>
                <a:gd name="T9" fmla="*/ 0 h 39"/>
                <a:gd name="T10" fmla="*/ 884 w 884"/>
                <a:gd name="T11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84" h="39">
                  <a:moveTo>
                    <a:pt x="884" y="16"/>
                  </a:moveTo>
                  <a:cubicBezTo>
                    <a:pt x="884" y="23"/>
                    <a:pt x="854" y="39"/>
                    <a:pt x="806" y="39"/>
                  </a:cubicBezTo>
                  <a:cubicBezTo>
                    <a:pt x="758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84" y="0"/>
                    <a:pt x="884" y="0"/>
                    <a:pt x="884" y="0"/>
                  </a:cubicBezTo>
                  <a:lnTo>
                    <a:pt x="884" y="16"/>
                  </a:lnTo>
                  <a:close/>
                </a:path>
              </a:pathLst>
            </a:custGeom>
            <a:solidFill>
              <a:srgbClr val="B3B4B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Lato Light" charset="0"/>
              </a:endParaRPr>
            </a:p>
          </p:txBody>
        </p:sp>
        <p:sp>
          <p:nvSpPr>
            <p:cNvPr id="31" name="Freeform 47"/>
            <p:cNvSpPr>
              <a:spLocks/>
            </p:cNvSpPr>
            <p:nvPr/>
          </p:nvSpPr>
          <p:spPr bwMode="auto">
            <a:xfrm>
              <a:off x="6455812" y="1976415"/>
              <a:ext cx="4581618" cy="3138999"/>
            </a:xfrm>
            <a:custGeom>
              <a:avLst/>
              <a:gdLst>
                <a:gd name="T0" fmla="*/ 1378 w 1423"/>
                <a:gd name="T1" fmla="*/ 0 h 974"/>
                <a:gd name="T2" fmla="*/ 45 w 1423"/>
                <a:gd name="T3" fmla="*/ 0 h 974"/>
                <a:gd name="T4" fmla="*/ 0 w 1423"/>
                <a:gd name="T5" fmla="*/ 45 h 974"/>
                <a:gd name="T6" fmla="*/ 0 w 1423"/>
                <a:gd name="T7" fmla="*/ 218 h 974"/>
                <a:gd name="T8" fmla="*/ 0 w 1423"/>
                <a:gd name="T9" fmla="*/ 929 h 974"/>
                <a:gd name="T10" fmla="*/ 45 w 1423"/>
                <a:gd name="T11" fmla="*/ 974 h 974"/>
                <a:gd name="T12" fmla="*/ 1378 w 1423"/>
                <a:gd name="T13" fmla="*/ 974 h 974"/>
                <a:gd name="T14" fmla="*/ 1423 w 1423"/>
                <a:gd name="T15" fmla="*/ 929 h 974"/>
                <a:gd name="T16" fmla="*/ 1423 w 1423"/>
                <a:gd name="T17" fmla="*/ 45 h 974"/>
                <a:gd name="T18" fmla="*/ 1378 w 1423"/>
                <a:gd name="T19" fmla="*/ 0 h 9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23" h="974">
                  <a:moveTo>
                    <a:pt x="1378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20" y="0"/>
                    <a:pt x="0" y="20"/>
                    <a:pt x="0" y="45"/>
                  </a:cubicBezTo>
                  <a:cubicBezTo>
                    <a:pt x="0" y="218"/>
                    <a:pt x="0" y="218"/>
                    <a:pt x="0" y="218"/>
                  </a:cubicBezTo>
                  <a:cubicBezTo>
                    <a:pt x="0" y="929"/>
                    <a:pt x="0" y="929"/>
                    <a:pt x="0" y="929"/>
                  </a:cubicBezTo>
                  <a:cubicBezTo>
                    <a:pt x="0" y="954"/>
                    <a:pt x="20" y="974"/>
                    <a:pt x="45" y="974"/>
                  </a:cubicBezTo>
                  <a:cubicBezTo>
                    <a:pt x="1378" y="974"/>
                    <a:pt x="1378" y="974"/>
                    <a:pt x="1378" y="974"/>
                  </a:cubicBezTo>
                  <a:cubicBezTo>
                    <a:pt x="1403" y="974"/>
                    <a:pt x="1423" y="954"/>
                    <a:pt x="1423" y="929"/>
                  </a:cubicBezTo>
                  <a:cubicBezTo>
                    <a:pt x="1423" y="45"/>
                    <a:pt x="1423" y="45"/>
                    <a:pt x="1423" y="45"/>
                  </a:cubicBezTo>
                  <a:cubicBezTo>
                    <a:pt x="1423" y="20"/>
                    <a:pt x="1403" y="0"/>
                    <a:pt x="1378" y="0"/>
                  </a:cubicBezTo>
                  <a:close/>
                </a:path>
              </a:pathLst>
            </a:custGeom>
            <a:solidFill>
              <a:srgbClr val="D2D3D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Lato Light" charset="0"/>
              </a:endParaRPr>
            </a:p>
          </p:txBody>
        </p:sp>
        <p:sp>
          <p:nvSpPr>
            <p:cNvPr id="32" name="Freeform 48"/>
            <p:cNvSpPr>
              <a:spLocks/>
            </p:cNvSpPr>
            <p:nvPr/>
          </p:nvSpPr>
          <p:spPr bwMode="auto">
            <a:xfrm>
              <a:off x="6471923" y="1992528"/>
              <a:ext cx="4552622" cy="3106772"/>
            </a:xfrm>
            <a:custGeom>
              <a:avLst/>
              <a:gdLst>
                <a:gd name="T0" fmla="*/ 40 w 1414"/>
                <a:gd name="T1" fmla="*/ 964 h 964"/>
                <a:gd name="T2" fmla="*/ 0 w 1414"/>
                <a:gd name="T3" fmla="*/ 924 h 964"/>
                <a:gd name="T4" fmla="*/ 0 w 1414"/>
                <a:gd name="T5" fmla="*/ 40 h 964"/>
                <a:gd name="T6" fmla="*/ 40 w 1414"/>
                <a:gd name="T7" fmla="*/ 0 h 964"/>
                <a:gd name="T8" fmla="*/ 1373 w 1414"/>
                <a:gd name="T9" fmla="*/ 0 h 964"/>
                <a:gd name="T10" fmla="*/ 1414 w 1414"/>
                <a:gd name="T11" fmla="*/ 40 h 964"/>
                <a:gd name="T12" fmla="*/ 1414 w 1414"/>
                <a:gd name="T13" fmla="*/ 924 h 964"/>
                <a:gd name="T14" fmla="*/ 1373 w 1414"/>
                <a:gd name="T15" fmla="*/ 964 h 964"/>
                <a:gd name="T16" fmla="*/ 40 w 1414"/>
                <a:gd name="T17" fmla="*/ 964 h 9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14" h="964">
                  <a:moveTo>
                    <a:pt x="40" y="964"/>
                  </a:moveTo>
                  <a:cubicBezTo>
                    <a:pt x="18" y="964"/>
                    <a:pt x="0" y="946"/>
                    <a:pt x="0" y="924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1373" y="0"/>
                    <a:pt x="1373" y="0"/>
                    <a:pt x="1373" y="0"/>
                  </a:cubicBezTo>
                  <a:cubicBezTo>
                    <a:pt x="1396" y="0"/>
                    <a:pt x="1414" y="18"/>
                    <a:pt x="1414" y="40"/>
                  </a:cubicBezTo>
                  <a:cubicBezTo>
                    <a:pt x="1414" y="924"/>
                    <a:pt x="1414" y="924"/>
                    <a:pt x="1414" y="924"/>
                  </a:cubicBezTo>
                  <a:cubicBezTo>
                    <a:pt x="1414" y="946"/>
                    <a:pt x="1396" y="964"/>
                    <a:pt x="1373" y="964"/>
                  </a:cubicBezTo>
                  <a:lnTo>
                    <a:pt x="40" y="964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Lato Light" charset="0"/>
              </a:endParaRPr>
            </a:p>
          </p:txBody>
        </p:sp>
        <p:sp>
          <p:nvSpPr>
            <p:cNvPr id="33" name="Rectangle 50"/>
            <p:cNvSpPr>
              <a:spLocks noChangeArrowheads="1"/>
            </p:cNvSpPr>
            <p:nvPr/>
          </p:nvSpPr>
          <p:spPr bwMode="auto">
            <a:xfrm>
              <a:off x="5898415" y="5054180"/>
              <a:ext cx="5654530" cy="10312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Lato Light" charset="0"/>
              </a:endParaRPr>
            </a:p>
          </p:txBody>
        </p:sp>
        <p:sp>
          <p:nvSpPr>
            <p:cNvPr id="34" name="Freeform 51"/>
            <p:cNvSpPr>
              <a:spLocks/>
            </p:cNvSpPr>
            <p:nvPr/>
          </p:nvSpPr>
          <p:spPr bwMode="auto">
            <a:xfrm>
              <a:off x="8318101" y="5054180"/>
              <a:ext cx="811932" cy="58010"/>
            </a:xfrm>
            <a:custGeom>
              <a:avLst/>
              <a:gdLst>
                <a:gd name="T0" fmla="*/ 0 w 252"/>
                <a:gd name="T1" fmla="*/ 0 h 18"/>
                <a:gd name="T2" fmla="*/ 22 w 252"/>
                <a:gd name="T3" fmla="*/ 18 h 18"/>
                <a:gd name="T4" fmla="*/ 230 w 252"/>
                <a:gd name="T5" fmla="*/ 18 h 18"/>
                <a:gd name="T6" fmla="*/ 252 w 252"/>
                <a:gd name="T7" fmla="*/ 0 h 18"/>
                <a:gd name="T8" fmla="*/ 0 w 252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2" h="18">
                  <a:moveTo>
                    <a:pt x="0" y="0"/>
                  </a:moveTo>
                  <a:cubicBezTo>
                    <a:pt x="2" y="10"/>
                    <a:pt x="11" y="18"/>
                    <a:pt x="22" y="18"/>
                  </a:cubicBezTo>
                  <a:cubicBezTo>
                    <a:pt x="230" y="18"/>
                    <a:pt x="230" y="18"/>
                    <a:pt x="230" y="18"/>
                  </a:cubicBezTo>
                  <a:cubicBezTo>
                    <a:pt x="241" y="18"/>
                    <a:pt x="250" y="10"/>
                    <a:pt x="25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B3B4B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Lato Light" charset="0"/>
              </a:endParaRPr>
            </a:p>
          </p:txBody>
        </p:sp>
        <p:sp>
          <p:nvSpPr>
            <p:cNvPr id="35" name="Rectangle 52"/>
            <p:cNvSpPr>
              <a:spLocks noChangeArrowheads="1"/>
            </p:cNvSpPr>
            <p:nvPr/>
          </p:nvSpPr>
          <p:spPr bwMode="auto">
            <a:xfrm>
              <a:off x="6623354" y="2189119"/>
              <a:ext cx="4249758" cy="268458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Lato Light" charset="0"/>
              </a:endParaRPr>
            </a:p>
          </p:txBody>
        </p:sp>
        <p:sp>
          <p:nvSpPr>
            <p:cNvPr id="36" name="Oval 35"/>
            <p:cNvSpPr>
              <a:spLocks noChangeArrowheads="1"/>
            </p:cNvSpPr>
            <p:nvPr/>
          </p:nvSpPr>
          <p:spPr bwMode="auto">
            <a:xfrm>
              <a:off x="8720847" y="2076321"/>
              <a:ext cx="48330" cy="48343"/>
            </a:xfrm>
            <a:prstGeom prst="ellipse">
              <a:avLst/>
            </a:prstGeom>
            <a:solidFill>
              <a:srgbClr val="2C2C2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Lato Light" charset="0"/>
              </a:endParaRPr>
            </a:p>
          </p:txBody>
        </p:sp>
        <p:sp>
          <p:nvSpPr>
            <p:cNvPr id="37" name="Oval 36"/>
            <p:cNvSpPr>
              <a:spLocks noChangeArrowheads="1"/>
            </p:cNvSpPr>
            <p:nvPr/>
          </p:nvSpPr>
          <p:spPr bwMode="auto">
            <a:xfrm>
              <a:off x="8720847" y="2073099"/>
              <a:ext cx="48330" cy="45119"/>
            </a:xfrm>
            <a:prstGeom prst="ellipse">
              <a:avLst/>
            </a:prstGeom>
            <a:solidFill>
              <a:srgbClr val="0A0A0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Lato Light" charset="0"/>
              </a:endParaRPr>
            </a:p>
          </p:txBody>
        </p:sp>
        <p:sp>
          <p:nvSpPr>
            <p:cNvPr id="38" name="Oval 37"/>
            <p:cNvSpPr>
              <a:spLocks noChangeArrowheads="1"/>
            </p:cNvSpPr>
            <p:nvPr/>
          </p:nvSpPr>
          <p:spPr bwMode="auto">
            <a:xfrm>
              <a:off x="8730511" y="2079544"/>
              <a:ext cx="28999" cy="32228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Lato Light" charset="0"/>
              </a:endParaRPr>
            </a:p>
          </p:txBody>
        </p:sp>
        <p:sp>
          <p:nvSpPr>
            <p:cNvPr id="39" name="Oval 38"/>
            <p:cNvSpPr>
              <a:spLocks noChangeArrowheads="1"/>
            </p:cNvSpPr>
            <p:nvPr/>
          </p:nvSpPr>
          <p:spPr bwMode="auto">
            <a:xfrm>
              <a:off x="8736955" y="2089212"/>
              <a:ext cx="16111" cy="16115"/>
            </a:xfrm>
            <a:prstGeom prst="ellipse">
              <a:avLst/>
            </a:prstGeom>
            <a:solidFill>
              <a:srgbClr val="2C99B4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Lato Light" charset="0"/>
              </a:endParaRPr>
            </a:p>
          </p:txBody>
        </p:sp>
        <p:sp>
          <p:nvSpPr>
            <p:cNvPr id="40" name="Freeform 39"/>
            <p:cNvSpPr>
              <a:spLocks/>
            </p:cNvSpPr>
            <p:nvPr/>
          </p:nvSpPr>
          <p:spPr bwMode="auto">
            <a:xfrm>
              <a:off x="8743399" y="2092436"/>
              <a:ext cx="3223" cy="6446"/>
            </a:xfrm>
            <a:custGeom>
              <a:avLst/>
              <a:gdLst>
                <a:gd name="T0" fmla="*/ 1 w 1"/>
                <a:gd name="T1" fmla="*/ 1 h 2"/>
                <a:gd name="T2" fmla="*/ 1 w 1"/>
                <a:gd name="T3" fmla="*/ 2 h 2"/>
                <a:gd name="T4" fmla="*/ 0 w 1"/>
                <a:gd name="T5" fmla="*/ 1 h 2"/>
                <a:gd name="T6" fmla="*/ 1 w 1"/>
                <a:gd name="T7" fmla="*/ 0 h 2"/>
                <a:gd name="T8" fmla="*/ 1 w 1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2">
                  <a:moveTo>
                    <a:pt x="1" y="1"/>
                  </a:moveTo>
                  <a:lnTo>
                    <a:pt x="1" y="2"/>
                  </a:lnTo>
                  <a:lnTo>
                    <a:pt x="0" y="1"/>
                  </a:lnTo>
                  <a:lnTo>
                    <a:pt x="1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Lato Light" charset="0"/>
              </a:endParaRPr>
            </a:p>
          </p:txBody>
        </p:sp>
      </p:grpSp>
      <p:pic>
        <p:nvPicPr>
          <p:cNvPr id="54" name="Picture 53" descr="login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11472602" y="3584304"/>
            <a:ext cx="10251074" cy="7280386"/>
          </a:xfrm>
          <a:prstGeom prst="rect">
            <a:avLst/>
          </a:prstGeom>
        </p:spPr>
      </p:pic>
      <p:sp>
        <p:nvSpPr>
          <p:cNvPr id="27" name="Subtitle 2">
            <a:extLst>
              <a:ext uri="{FF2B5EF4-FFF2-40B4-BE49-F238E27FC236}">
                <a16:creationId xmlns="" xmlns:a16="http://schemas.microsoft.com/office/drawing/2014/main" id="{7D196DB2-A0E0-44BA-B10C-B902769DE0CD}"/>
              </a:ext>
            </a:extLst>
          </p:cNvPr>
          <p:cNvSpPr txBox="1">
            <a:spLocks/>
          </p:cNvSpPr>
          <p:nvPr/>
        </p:nvSpPr>
        <p:spPr>
          <a:xfrm>
            <a:off x="840506" y="1789445"/>
            <a:ext cx="14625804" cy="810545"/>
          </a:xfrm>
          <a:prstGeom prst="rect">
            <a:avLst/>
          </a:prstGeom>
        </p:spPr>
        <p:txBody>
          <a:bodyPr vert="horz" wrap="non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200" dirty="0" smtClean="0"/>
              <a:t>Analyst user can customize the email content before sending it to respondents</a:t>
            </a:r>
            <a:endParaRPr lang="en-US" sz="3100" dirty="0">
              <a:latin typeface="Lato Light"/>
              <a:cs typeface="Lato Light"/>
            </a:endParaRPr>
          </a:p>
        </p:txBody>
      </p:sp>
      <p:sp>
        <p:nvSpPr>
          <p:cNvPr id="41" name="Oval 40"/>
          <p:cNvSpPr/>
          <p:nvPr/>
        </p:nvSpPr>
        <p:spPr>
          <a:xfrm>
            <a:off x="23069390" y="523001"/>
            <a:ext cx="859750" cy="859750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2" tIns="45711" rIns="91422" bIns="45711" rtlCol="0" anchor="ctr"/>
          <a:lstStyle/>
          <a:p>
            <a:pPr algn="ctr"/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23109785" y="607069"/>
            <a:ext cx="807966" cy="615480"/>
          </a:xfrm>
          <a:prstGeom prst="rect">
            <a:avLst/>
          </a:prstGeom>
          <a:noFill/>
        </p:spPr>
        <p:txBody>
          <a:bodyPr wrap="none" lIns="182807" tIns="91404" rIns="182807" bIns="91404" rtlCol="0">
            <a:spAutoFit/>
          </a:bodyPr>
          <a:lstStyle/>
          <a:p>
            <a:pPr algn="ctr"/>
            <a:fld id="{260E2A6B-A809-4840-BF14-8648BC0BDF87}" type="slidenum">
              <a:rPr lang="id-ID" sz="2800" b="1" i="0" smtClean="0">
                <a:solidFill>
                  <a:schemeClr val="bg1"/>
                </a:solidFill>
                <a:latin typeface="Lato Bold" charset="0"/>
                <a:cs typeface="Lato Bold" charset="0"/>
              </a:rPr>
              <a:pPr algn="ctr"/>
              <a:t>10</a:t>
            </a:fld>
            <a:endParaRPr lang="id-ID" sz="2800" b="1" i="0" dirty="0">
              <a:solidFill>
                <a:schemeClr val="bg1"/>
              </a:solidFill>
              <a:latin typeface="Lato Bold" charset="0"/>
              <a:cs typeface="Lato Bold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ight Triangle 52"/>
          <p:cNvSpPr/>
          <p:nvPr/>
        </p:nvSpPr>
        <p:spPr>
          <a:xfrm rot="5400000" flipV="1">
            <a:off x="7178665" y="-5952029"/>
            <a:ext cx="11246953" cy="23151016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907330" y="538843"/>
            <a:ext cx="13669127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800" b="1" dirty="0" smtClean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Respondent User Signup</a:t>
            </a:r>
            <a:endParaRPr lang="id-ID" sz="8800" b="1" dirty="0">
              <a:solidFill>
                <a:schemeClr val="tx2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2032167" y="5833795"/>
            <a:ext cx="5430927" cy="1091648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3440"/>
              </a:lnSpc>
            </a:pPr>
            <a:r>
              <a:rPr lang="en-US" sz="2200" dirty="0" smtClean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rPr>
              <a:t>Respondent can add name and details as part of sign up process</a:t>
            </a:r>
            <a:endParaRPr lang="en-US" sz="2200" dirty="0">
              <a:solidFill>
                <a:schemeClr val="tx1"/>
              </a:solidFill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108373" y="3149200"/>
            <a:ext cx="6849952" cy="4616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2400" b="1" dirty="0" smtClean="0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Respondent can register if he has no account</a:t>
            </a:r>
            <a:endParaRPr lang="en-US" sz="2400" b="1" dirty="0">
              <a:solidFill>
                <a:schemeClr val="tx2"/>
              </a:solidFill>
              <a:latin typeface="Lato Black" charset="0"/>
              <a:ea typeface="Lato Black" charset="0"/>
              <a:cs typeface="Lato Black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981003" y="2855260"/>
            <a:ext cx="898003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9600" b="1" dirty="0">
                <a:solidFill>
                  <a:schemeClr val="accent1"/>
                </a:solidFill>
                <a:latin typeface="Lato Heavy" charset="0"/>
                <a:ea typeface="Lato Heavy" charset="0"/>
                <a:cs typeface="Lato Heavy" charset="0"/>
              </a:rPr>
              <a:t>1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162799" y="5372130"/>
            <a:ext cx="2852063" cy="4616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2400" b="1" dirty="0" smtClean="0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Enter  user details</a:t>
            </a:r>
            <a:endParaRPr lang="en-US" sz="2400" b="1" dirty="0">
              <a:solidFill>
                <a:schemeClr val="tx2"/>
              </a:solidFill>
              <a:latin typeface="Lato Black" charset="0"/>
              <a:ea typeface="Lato Black" charset="0"/>
              <a:cs typeface="Lato Black" charset="0"/>
            </a:endParaRPr>
          </a:p>
        </p:txBody>
      </p:sp>
      <p:sp>
        <p:nvSpPr>
          <p:cNvPr id="18" name="Subtitle 2"/>
          <p:cNvSpPr txBox="1">
            <a:spLocks/>
          </p:cNvSpPr>
          <p:nvPr/>
        </p:nvSpPr>
        <p:spPr>
          <a:xfrm>
            <a:off x="2032167" y="3648962"/>
            <a:ext cx="5430927" cy="1527664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3440"/>
              </a:lnSpc>
            </a:pPr>
            <a:r>
              <a:rPr lang="en-US" sz="2200" dirty="0" smtClean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rPr>
              <a:t>Respondent can sign up (if not done already) using the assessment link shared by the analyst</a:t>
            </a:r>
          </a:p>
        </p:txBody>
      </p:sp>
      <p:sp>
        <p:nvSpPr>
          <p:cNvPr id="24" name="Rectangle 23"/>
          <p:cNvSpPr/>
          <p:nvPr/>
        </p:nvSpPr>
        <p:spPr>
          <a:xfrm>
            <a:off x="981003" y="5067291"/>
            <a:ext cx="898003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9600" b="1" dirty="0">
                <a:solidFill>
                  <a:schemeClr val="accent1"/>
                </a:solidFill>
                <a:latin typeface="Lato Heavy" charset="0"/>
                <a:ea typeface="Lato Heavy" charset="0"/>
                <a:cs typeface="Lato Heavy" charset="0"/>
              </a:rPr>
              <a:t>2</a:t>
            </a:r>
          </a:p>
        </p:txBody>
      </p:sp>
      <p:sp>
        <p:nvSpPr>
          <p:cNvPr id="31" name="Subtitle 2">
            <a:extLst>
              <a:ext uri="{FF2B5EF4-FFF2-40B4-BE49-F238E27FC236}">
                <a16:creationId xmlns="" xmlns:a16="http://schemas.microsoft.com/office/drawing/2014/main" id="{7D196DB2-A0E0-44BA-B10C-B902769DE0CD}"/>
              </a:ext>
            </a:extLst>
          </p:cNvPr>
          <p:cNvSpPr txBox="1">
            <a:spLocks/>
          </p:cNvSpPr>
          <p:nvPr/>
        </p:nvSpPr>
        <p:spPr>
          <a:xfrm>
            <a:off x="840506" y="1789445"/>
            <a:ext cx="12371982" cy="810545"/>
          </a:xfrm>
          <a:prstGeom prst="rect">
            <a:avLst/>
          </a:prstGeom>
        </p:spPr>
        <p:txBody>
          <a:bodyPr vert="horz" wrap="non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200" dirty="0" smtClean="0"/>
              <a:t>Respondent users can register and view the assigned assessment</a:t>
            </a:r>
            <a:endParaRPr lang="en-US" sz="3100" dirty="0">
              <a:latin typeface="Lato Light"/>
              <a:cs typeface="Lato Light"/>
            </a:endParaRPr>
          </a:p>
        </p:txBody>
      </p:sp>
      <p:grpSp>
        <p:nvGrpSpPr>
          <p:cNvPr id="29" name="Group 39"/>
          <p:cNvGrpSpPr/>
          <p:nvPr/>
        </p:nvGrpSpPr>
        <p:grpSpPr>
          <a:xfrm>
            <a:off x="9674226" y="3200401"/>
            <a:ext cx="13639800" cy="8610600"/>
            <a:chOff x="5898415" y="1976415"/>
            <a:chExt cx="5654530" cy="3255020"/>
          </a:xfrm>
        </p:grpSpPr>
        <p:sp>
          <p:nvSpPr>
            <p:cNvPr id="30" name="Freeform 45"/>
            <p:cNvSpPr>
              <a:spLocks/>
            </p:cNvSpPr>
            <p:nvPr/>
          </p:nvSpPr>
          <p:spPr bwMode="auto">
            <a:xfrm>
              <a:off x="5898415" y="5105745"/>
              <a:ext cx="2848207" cy="125690"/>
            </a:xfrm>
            <a:custGeom>
              <a:avLst/>
              <a:gdLst>
                <a:gd name="T0" fmla="*/ 0 w 885"/>
                <a:gd name="T1" fmla="*/ 16 h 39"/>
                <a:gd name="T2" fmla="*/ 78 w 885"/>
                <a:gd name="T3" fmla="*/ 39 h 39"/>
                <a:gd name="T4" fmla="*/ 885 w 885"/>
                <a:gd name="T5" fmla="*/ 39 h 39"/>
                <a:gd name="T6" fmla="*/ 885 w 885"/>
                <a:gd name="T7" fmla="*/ 0 h 39"/>
                <a:gd name="T8" fmla="*/ 0 w 885"/>
                <a:gd name="T9" fmla="*/ 0 h 39"/>
                <a:gd name="T10" fmla="*/ 0 w 885"/>
                <a:gd name="T11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85" h="39">
                  <a:moveTo>
                    <a:pt x="0" y="16"/>
                  </a:moveTo>
                  <a:cubicBezTo>
                    <a:pt x="0" y="23"/>
                    <a:pt x="30" y="39"/>
                    <a:pt x="78" y="39"/>
                  </a:cubicBezTo>
                  <a:cubicBezTo>
                    <a:pt x="126" y="39"/>
                    <a:pt x="885" y="39"/>
                    <a:pt x="885" y="39"/>
                  </a:cubicBezTo>
                  <a:cubicBezTo>
                    <a:pt x="885" y="0"/>
                    <a:pt x="885" y="0"/>
                    <a:pt x="885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6"/>
                  </a:lnTo>
                  <a:close/>
                </a:path>
              </a:pathLst>
            </a:custGeom>
            <a:solidFill>
              <a:srgbClr val="B3B4B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Lato Light" charset="0"/>
              </a:endParaRPr>
            </a:p>
          </p:txBody>
        </p:sp>
        <p:sp>
          <p:nvSpPr>
            <p:cNvPr id="32" name="Freeform 46"/>
            <p:cNvSpPr>
              <a:spLocks/>
            </p:cNvSpPr>
            <p:nvPr/>
          </p:nvSpPr>
          <p:spPr bwMode="auto">
            <a:xfrm>
              <a:off x="8704736" y="5105745"/>
              <a:ext cx="2848207" cy="125690"/>
            </a:xfrm>
            <a:custGeom>
              <a:avLst/>
              <a:gdLst>
                <a:gd name="T0" fmla="*/ 884 w 884"/>
                <a:gd name="T1" fmla="*/ 16 h 39"/>
                <a:gd name="T2" fmla="*/ 806 w 884"/>
                <a:gd name="T3" fmla="*/ 39 h 39"/>
                <a:gd name="T4" fmla="*/ 0 w 884"/>
                <a:gd name="T5" fmla="*/ 39 h 39"/>
                <a:gd name="T6" fmla="*/ 0 w 884"/>
                <a:gd name="T7" fmla="*/ 0 h 39"/>
                <a:gd name="T8" fmla="*/ 884 w 884"/>
                <a:gd name="T9" fmla="*/ 0 h 39"/>
                <a:gd name="T10" fmla="*/ 884 w 884"/>
                <a:gd name="T11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84" h="39">
                  <a:moveTo>
                    <a:pt x="884" y="16"/>
                  </a:moveTo>
                  <a:cubicBezTo>
                    <a:pt x="884" y="23"/>
                    <a:pt x="854" y="39"/>
                    <a:pt x="806" y="39"/>
                  </a:cubicBezTo>
                  <a:cubicBezTo>
                    <a:pt x="758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84" y="0"/>
                    <a:pt x="884" y="0"/>
                    <a:pt x="884" y="0"/>
                  </a:cubicBezTo>
                  <a:lnTo>
                    <a:pt x="884" y="16"/>
                  </a:lnTo>
                  <a:close/>
                </a:path>
              </a:pathLst>
            </a:custGeom>
            <a:solidFill>
              <a:srgbClr val="B3B4B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Lato Light" charset="0"/>
              </a:endParaRPr>
            </a:p>
          </p:txBody>
        </p:sp>
        <p:sp>
          <p:nvSpPr>
            <p:cNvPr id="33" name="Freeform 47"/>
            <p:cNvSpPr>
              <a:spLocks/>
            </p:cNvSpPr>
            <p:nvPr/>
          </p:nvSpPr>
          <p:spPr bwMode="auto">
            <a:xfrm>
              <a:off x="6455812" y="1976415"/>
              <a:ext cx="4581618" cy="3138999"/>
            </a:xfrm>
            <a:custGeom>
              <a:avLst/>
              <a:gdLst>
                <a:gd name="T0" fmla="*/ 1378 w 1423"/>
                <a:gd name="T1" fmla="*/ 0 h 974"/>
                <a:gd name="T2" fmla="*/ 45 w 1423"/>
                <a:gd name="T3" fmla="*/ 0 h 974"/>
                <a:gd name="T4" fmla="*/ 0 w 1423"/>
                <a:gd name="T5" fmla="*/ 45 h 974"/>
                <a:gd name="T6" fmla="*/ 0 w 1423"/>
                <a:gd name="T7" fmla="*/ 218 h 974"/>
                <a:gd name="T8" fmla="*/ 0 w 1423"/>
                <a:gd name="T9" fmla="*/ 929 h 974"/>
                <a:gd name="T10" fmla="*/ 45 w 1423"/>
                <a:gd name="T11" fmla="*/ 974 h 974"/>
                <a:gd name="T12" fmla="*/ 1378 w 1423"/>
                <a:gd name="T13" fmla="*/ 974 h 974"/>
                <a:gd name="T14" fmla="*/ 1423 w 1423"/>
                <a:gd name="T15" fmla="*/ 929 h 974"/>
                <a:gd name="T16" fmla="*/ 1423 w 1423"/>
                <a:gd name="T17" fmla="*/ 45 h 974"/>
                <a:gd name="T18" fmla="*/ 1378 w 1423"/>
                <a:gd name="T19" fmla="*/ 0 h 9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23" h="974">
                  <a:moveTo>
                    <a:pt x="1378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20" y="0"/>
                    <a:pt x="0" y="20"/>
                    <a:pt x="0" y="45"/>
                  </a:cubicBezTo>
                  <a:cubicBezTo>
                    <a:pt x="0" y="218"/>
                    <a:pt x="0" y="218"/>
                    <a:pt x="0" y="218"/>
                  </a:cubicBezTo>
                  <a:cubicBezTo>
                    <a:pt x="0" y="929"/>
                    <a:pt x="0" y="929"/>
                    <a:pt x="0" y="929"/>
                  </a:cubicBezTo>
                  <a:cubicBezTo>
                    <a:pt x="0" y="954"/>
                    <a:pt x="20" y="974"/>
                    <a:pt x="45" y="974"/>
                  </a:cubicBezTo>
                  <a:cubicBezTo>
                    <a:pt x="1378" y="974"/>
                    <a:pt x="1378" y="974"/>
                    <a:pt x="1378" y="974"/>
                  </a:cubicBezTo>
                  <a:cubicBezTo>
                    <a:pt x="1403" y="974"/>
                    <a:pt x="1423" y="954"/>
                    <a:pt x="1423" y="929"/>
                  </a:cubicBezTo>
                  <a:cubicBezTo>
                    <a:pt x="1423" y="45"/>
                    <a:pt x="1423" y="45"/>
                    <a:pt x="1423" y="45"/>
                  </a:cubicBezTo>
                  <a:cubicBezTo>
                    <a:pt x="1423" y="20"/>
                    <a:pt x="1403" y="0"/>
                    <a:pt x="1378" y="0"/>
                  </a:cubicBezTo>
                  <a:close/>
                </a:path>
              </a:pathLst>
            </a:custGeom>
            <a:solidFill>
              <a:srgbClr val="D2D3D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Lato Light" charset="0"/>
              </a:endParaRPr>
            </a:p>
          </p:txBody>
        </p:sp>
        <p:sp>
          <p:nvSpPr>
            <p:cNvPr id="34" name="Freeform 48"/>
            <p:cNvSpPr>
              <a:spLocks/>
            </p:cNvSpPr>
            <p:nvPr/>
          </p:nvSpPr>
          <p:spPr bwMode="auto">
            <a:xfrm>
              <a:off x="6471923" y="1992528"/>
              <a:ext cx="4552622" cy="3106772"/>
            </a:xfrm>
            <a:custGeom>
              <a:avLst/>
              <a:gdLst>
                <a:gd name="T0" fmla="*/ 40 w 1414"/>
                <a:gd name="T1" fmla="*/ 964 h 964"/>
                <a:gd name="T2" fmla="*/ 0 w 1414"/>
                <a:gd name="T3" fmla="*/ 924 h 964"/>
                <a:gd name="T4" fmla="*/ 0 w 1414"/>
                <a:gd name="T5" fmla="*/ 40 h 964"/>
                <a:gd name="T6" fmla="*/ 40 w 1414"/>
                <a:gd name="T7" fmla="*/ 0 h 964"/>
                <a:gd name="T8" fmla="*/ 1373 w 1414"/>
                <a:gd name="T9" fmla="*/ 0 h 964"/>
                <a:gd name="T10" fmla="*/ 1414 w 1414"/>
                <a:gd name="T11" fmla="*/ 40 h 964"/>
                <a:gd name="T12" fmla="*/ 1414 w 1414"/>
                <a:gd name="T13" fmla="*/ 924 h 964"/>
                <a:gd name="T14" fmla="*/ 1373 w 1414"/>
                <a:gd name="T15" fmla="*/ 964 h 964"/>
                <a:gd name="T16" fmla="*/ 40 w 1414"/>
                <a:gd name="T17" fmla="*/ 964 h 9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14" h="964">
                  <a:moveTo>
                    <a:pt x="40" y="964"/>
                  </a:moveTo>
                  <a:cubicBezTo>
                    <a:pt x="18" y="964"/>
                    <a:pt x="0" y="946"/>
                    <a:pt x="0" y="924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1373" y="0"/>
                    <a:pt x="1373" y="0"/>
                    <a:pt x="1373" y="0"/>
                  </a:cubicBezTo>
                  <a:cubicBezTo>
                    <a:pt x="1396" y="0"/>
                    <a:pt x="1414" y="18"/>
                    <a:pt x="1414" y="40"/>
                  </a:cubicBezTo>
                  <a:cubicBezTo>
                    <a:pt x="1414" y="924"/>
                    <a:pt x="1414" y="924"/>
                    <a:pt x="1414" y="924"/>
                  </a:cubicBezTo>
                  <a:cubicBezTo>
                    <a:pt x="1414" y="946"/>
                    <a:pt x="1396" y="964"/>
                    <a:pt x="1373" y="964"/>
                  </a:cubicBezTo>
                  <a:lnTo>
                    <a:pt x="40" y="964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Lato Light" charset="0"/>
              </a:endParaRPr>
            </a:p>
          </p:txBody>
        </p:sp>
        <p:sp>
          <p:nvSpPr>
            <p:cNvPr id="35" name="Rectangle 50"/>
            <p:cNvSpPr>
              <a:spLocks noChangeArrowheads="1"/>
            </p:cNvSpPr>
            <p:nvPr/>
          </p:nvSpPr>
          <p:spPr bwMode="auto">
            <a:xfrm>
              <a:off x="5898415" y="5054180"/>
              <a:ext cx="5654530" cy="10312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Lato Light" charset="0"/>
              </a:endParaRPr>
            </a:p>
          </p:txBody>
        </p:sp>
        <p:sp>
          <p:nvSpPr>
            <p:cNvPr id="36" name="Freeform 51"/>
            <p:cNvSpPr>
              <a:spLocks/>
            </p:cNvSpPr>
            <p:nvPr/>
          </p:nvSpPr>
          <p:spPr bwMode="auto">
            <a:xfrm>
              <a:off x="8318101" y="5054180"/>
              <a:ext cx="811932" cy="58010"/>
            </a:xfrm>
            <a:custGeom>
              <a:avLst/>
              <a:gdLst>
                <a:gd name="T0" fmla="*/ 0 w 252"/>
                <a:gd name="T1" fmla="*/ 0 h 18"/>
                <a:gd name="T2" fmla="*/ 22 w 252"/>
                <a:gd name="T3" fmla="*/ 18 h 18"/>
                <a:gd name="T4" fmla="*/ 230 w 252"/>
                <a:gd name="T5" fmla="*/ 18 h 18"/>
                <a:gd name="T6" fmla="*/ 252 w 252"/>
                <a:gd name="T7" fmla="*/ 0 h 18"/>
                <a:gd name="T8" fmla="*/ 0 w 252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2" h="18">
                  <a:moveTo>
                    <a:pt x="0" y="0"/>
                  </a:moveTo>
                  <a:cubicBezTo>
                    <a:pt x="2" y="10"/>
                    <a:pt x="11" y="18"/>
                    <a:pt x="22" y="18"/>
                  </a:cubicBezTo>
                  <a:cubicBezTo>
                    <a:pt x="230" y="18"/>
                    <a:pt x="230" y="18"/>
                    <a:pt x="230" y="18"/>
                  </a:cubicBezTo>
                  <a:cubicBezTo>
                    <a:pt x="241" y="18"/>
                    <a:pt x="250" y="10"/>
                    <a:pt x="25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B3B4B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Lato Light" charset="0"/>
              </a:endParaRPr>
            </a:p>
          </p:txBody>
        </p:sp>
        <p:sp>
          <p:nvSpPr>
            <p:cNvPr id="37" name="Rectangle 52"/>
            <p:cNvSpPr>
              <a:spLocks noChangeArrowheads="1"/>
            </p:cNvSpPr>
            <p:nvPr/>
          </p:nvSpPr>
          <p:spPr bwMode="auto">
            <a:xfrm>
              <a:off x="6623354" y="2189119"/>
              <a:ext cx="4249758" cy="268458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Lato Light" charset="0"/>
              </a:endParaRPr>
            </a:p>
          </p:txBody>
        </p:sp>
        <p:sp>
          <p:nvSpPr>
            <p:cNvPr id="38" name="Oval 37"/>
            <p:cNvSpPr>
              <a:spLocks noChangeArrowheads="1"/>
            </p:cNvSpPr>
            <p:nvPr/>
          </p:nvSpPr>
          <p:spPr bwMode="auto">
            <a:xfrm>
              <a:off x="8720847" y="2076321"/>
              <a:ext cx="48330" cy="48343"/>
            </a:xfrm>
            <a:prstGeom prst="ellipse">
              <a:avLst/>
            </a:prstGeom>
            <a:solidFill>
              <a:srgbClr val="2C2C2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Lato Light" charset="0"/>
              </a:endParaRPr>
            </a:p>
          </p:txBody>
        </p:sp>
        <p:sp>
          <p:nvSpPr>
            <p:cNvPr id="39" name="Oval 38"/>
            <p:cNvSpPr>
              <a:spLocks noChangeArrowheads="1"/>
            </p:cNvSpPr>
            <p:nvPr/>
          </p:nvSpPr>
          <p:spPr bwMode="auto">
            <a:xfrm>
              <a:off x="8720847" y="2073099"/>
              <a:ext cx="48330" cy="45119"/>
            </a:xfrm>
            <a:prstGeom prst="ellipse">
              <a:avLst/>
            </a:prstGeom>
            <a:solidFill>
              <a:srgbClr val="0A0A0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Lato Light" charset="0"/>
              </a:endParaRPr>
            </a:p>
          </p:txBody>
        </p:sp>
        <p:sp>
          <p:nvSpPr>
            <p:cNvPr id="40" name="Oval 39"/>
            <p:cNvSpPr>
              <a:spLocks noChangeArrowheads="1"/>
            </p:cNvSpPr>
            <p:nvPr/>
          </p:nvSpPr>
          <p:spPr bwMode="auto">
            <a:xfrm>
              <a:off x="8730511" y="2079544"/>
              <a:ext cx="28999" cy="32228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Lato Light" charset="0"/>
              </a:endParaRPr>
            </a:p>
          </p:txBody>
        </p:sp>
        <p:sp>
          <p:nvSpPr>
            <p:cNvPr id="54" name="Oval 53"/>
            <p:cNvSpPr>
              <a:spLocks noChangeArrowheads="1"/>
            </p:cNvSpPr>
            <p:nvPr/>
          </p:nvSpPr>
          <p:spPr bwMode="auto">
            <a:xfrm>
              <a:off x="8736955" y="2089212"/>
              <a:ext cx="16111" cy="16115"/>
            </a:xfrm>
            <a:prstGeom prst="ellipse">
              <a:avLst/>
            </a:prstGeom>
            <a:solidFill>
              <a:srgbClr val="2C99B4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Lato Light" charset="0"/>
              </a:endParaRPr>
            </a:p>
          </p:txBody>
        </p:sp>
        <p:sp>
          <p:nvSpPr>
            <p:cNvPr id="55" name="Freeform 54"/>
            <p:cNvSpPr>
              <a:spLocks/>
            </p:cNvSpPr>
            <p:nvPr/>
          </p:nvSpPr>
          <p:spPr bwMode="auto">
            <a:xfrm>
              <a:off x="8743399" y="2092436"/>
              <a:ext cx="3223" cy="6446"/>
            </a:xfrm>
            <a:custGeom>
              <a:avLst/>
              <a:gdLst>
                <a:gd name="T0" fmla="*/ 1 w 1"/>
                <a:gd name="T1" fmla="*/ 1 h 2"/>
                <a:gd name="T2" fmla="*/ 1 w 1"/>
                <a:gd name="T3" fmla="*/ 2 h 2"/>
                <a:gd name="T4" fmla="*/ 0 w 1"/>
                <a:gd name="T5" fmla="*/ 1 h 2"/>
                <a:gd name="T6" fmla="*/ 1 w 1"/>
                <a:gd name="T7" fmla="*/ 0 h 2"/>
                <a:gd name="T8" fmla="*/ 1 w 1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2">
                  <a:moveTo>
                    <a:pt x="1" y="1"/>
                  </a:moveTo>
                  <a:lnTo>
                    <a:pt x="1" y="2"/>
                  </a:lnTo>
                  <a:lnTo>
                    <a:pt x="0" y="1"/>
                  </a:lnTo>
                  <a:lnTo>
                    <a:pt x="1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Lato Light" charset="0"/>
              </a:endParaRPr>
            </a:p>
          </p:txBody>
        </p:sp>
      </p:grpSp>
      <p:pic>
        <p:nvPicPr>
          <p:cNvPr id="56" name="Picture 55" descr="login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424954" y="3763073"/>
            <a:ext cx="10239375" cy="7105650"/>
          </a:xfrm>
          <a:prstGeom prst="rect">
            <a:avLst/>
          </a:prstGeom>
        </p:spPr>
      </p:pic>
      <p:sp>
        <p:nvSpPr>
          <p:cNvPr id="25" name="Oval 24"/>
          <p:cNvSpPr/>
          <p:nvPr/>
        </p:nvSpPr>
        <p:spPr>
          <a:xfrm>
            <a:off x="23069390" y="523001"/>
            <a:ext cx="859750" cy="859750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2" tIns="45711" rIns="91422" bIns="45711" rtlCol="0" anchor="ctr"/>
          <a:lstStyle/>
          <a:p>
            <a:pPr algn="ctr"/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23109785" y="607069"/>
            <a:ext cx="807966" cy="615480"/>
          </a:xfrm>
          <a:prstGeom prst="rect">
            <a:avLst/>
          </a:prstGeom>
          <a:noFill/>
        </p:spPr>
        <p:txBody>
          <a:bodyPr wrap="none" lIns="182807" tIns="91404" rIns="182807" bIns="91404" rtlCol="0">
            <a:spAutoFit/>
          </a:bodyPr>
          <a:lstStyle/>
          <a:p>
            <a:pPr algn="ctr"/>
            <a:fld id="{260E2A6B-A809-4840-BF14-8648BC0BDF87}" type="slidenum">
              <a:rPr lang="id-ID" sz="2800" b="1" i="0" smtClean="0">
                <a:solidFill>
                  <a:schemeClr val="bg1"/>
                </a:solidFill>
                <a:latin typeface="Lato Bold" charset="0"/>
                <a:cs typeface="Lato Bold" charset="0"/>
              </a:rPr>
              <a:pPr algn="ctr"/>
              <a:t>11</a:t>
            </a:fld>
            <a:endParaRPr lang="id-ID" sz="2800" b="1" i="0" dirty="0">
              <a:solidFill>
                <a:schemeClr val="bg1"/>
              </a:solidFill>
              <a:latin typeface="Lato Bold" charset="0"/>
              <a:cs typeface="Lato Bold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ight Triangle 52"/>
          <p:cNvSpPr/>
          <p:nvPr/>
        </p:nvSpPr>
        <p:spPr>
          <a:xfrm rot="5400000" flipV="1">
            <a:off x="7178665" y="-5952029"/>
            <a:ext cx="11246953" cy="23151016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907330" y="538843"/>
            <a:ext cx="12915715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800" b="1" dirty="0" smtClean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Respondent User Login</a:t>
            </a:r>
            <a:endParaRPr lang="id-ID" sz="8800" b="1" dirty="0">
              <a:solidFill>
                <a:schemeClr val="tx2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2032167" y="5833795"/>
            <a:ext cx="5430927" cy="1438409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r>
              <a:rPr lang="en-US" sz="2200" dirty="0" smtClean="0">
                <a:solidFill>
                  <a:schemeClr val="tx1"/>
                </a:solidFill>
                <a:latin typeface="Lato Light" charset="0"/>
              </a:rPr>
              <a:t>After login the respondent user can select one of the assigned questionnaires</a:t>
            </a:r>
            <a:endParaRPr lang="en-US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2108373" y="3149200"/>
            <a:ext cx="6607899" cy="4616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2400" b="1" dirty="0" smtClean="0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Respondent can login if he/she has account</a:t>
            </a:r>
            <a:endParaRPr lang="en-US" sz="2400" b="1" dirty="0">
              <a:solidFill>
                <a:schemeClr val="tx2"/>
              </a:solidFill>
              <a:latin typeface="Lato Black" charset="0"/>
              <a:ea typeface="Lato Black" charset="0"/>
              <a:cs typeface="Lato Black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981003" y="2855260"/>
            <a:ext cx="898003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9600" b="1" dirty="0">
                <a:solidFill>
                  <a:schemeClr val="accent1"/>
                </a:solidFill>
                <a:latin typeface="Lato Heavy" charset="0"/>
                <a:ea typeface="Lato Heavy" charset="0"/>
                <a:cs typeface="Lato Heavy" charset="0"/>
              </a:rPr>
              <a:t>1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162799" y="5372130"/>
            <a:ext cx="1978427" cy="4616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2400" b="1" dirty="0" smtClean="0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Assessments</a:t>
            </a:r>
            <a:endParaRPr lang="en-US" sz="2400" b="1" dirty="0">
              <a:solidFill>
                <a:schemeClr val="tx2"/>
              </a:solidFill>
              <a:latin typeface="Lato Black" charset="0"/>
              <a:ea typeface="Lato Black" charset="0"/>
              <a:cs typeface="Lato Black" charset="0"/>
            </a:endParaRPr>
          </a:p>
        </p:txBody>
      </p:sp>
      <p:sp>
        <p:nvSpPr>
          <p:cNvPr id="18" name="Subtitle 2"/>
          <p:cNvSpPr txBox="1">
            <a:spLocks/>
          </p:cNvSpPr>
          <p:nvPr/>
        </p:nvSpPr>
        <p:spPr>
          <a:xfrm>
            <a:off x="2032167" y="3648962"/>
            <a:ext cx="5430927" cy="1438409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200" dirty="0" smtClean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rPr>
              <a:t>By using the assessment link shared by analyst an respondent can login to the system</a:t>
            </a:r>
            <a:endParaRPr lang="en-US" sz="2200" dirty="0">
              <a:solidFill>
                <a:schemeClr val="tx1"/>
              </a:solidFill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981003" y="5067291"/>
            <a:ext cx="898003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9600" b="1" dirty="0">
                <a:solidFill>
                  <a:schemeClr val="accent1"/>
                </a:solidFill>
                <a:latin typeface="Lato Heavy" charset="0"/>
                <a:ea typeface="Lato Heavy" charset="0"/>
                <a:cs typeface="Lato Heavy" charset="0"/>
              </a:rPr>
              <a:t>2</a:t>
            </a:r>
          </a:p>
        </p:txBody>
      </p:sp>
      <p:sp>
        <p:nvSpPr>
          <p:cNvPr id="31" name="Subtitle 2">
            <a:extLst>
              <a:ext uri="{FF2B5EF4-FFF2-40B4-BE49-F238E27FC236}">
                <a16:creationId xmlns="" xmlns:a16="http://schemas.microsoft.com/office/drawing/2014/main" id="{7D196DB2-A0E0-44BA-B10C-B902769DE0CD}"/>
              </a:ext>
            </a:extLst>
          </p:cNvPr>
          <p:cNvSpPr txBox="1">
            <a:spLocks/>
          </p:cNvSpPr>
          <p:nvPr/>
        </p:nvSpPr>
        <p:spPr>
          <a:xfrm>
            <a:off x="840506" y="1789445"/>
            <a:ext cx="8662441" cy="810545"/>
          </a:xfrm>
          <a:prstGeom prst="rect">
            <a:avLst/>
          </a:prstGeom>
        </p:spPr>
        <p:txBody>
          <a:bodyPr vert="horz" wrap="non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200" dirty="0" smtClean="0"/>
              <a:t>Respondent can login using Assessment link </a:t>
            </a:r>
            <a:endParaRPr lang="en-US" sz="3100" dirty="0">
              <a:latin typeface="Lato Light"/>
              <a:cs typeface="Lato Light"/>
            </a:endParaRPr>
          </a:p>
        </p:txBody>
      </p:sp>
      <p:grpSp>
        <p:nvGrpSpPr>
          <p:cNvPr id="29" name="Group 39"/>
          <p:cNvGrpSpPr/>
          <p:nvPr/>
        </p:nvGrpSpPr>
        <p:grpSpPr>
          <a:xfrm>
            <a:off x="9674226" y="3200401"/>
            <a:ext cx="13639800" cy="8610600"/>
            <a:chOff x="5898415" y="1976415"/>
            <a:chExt cx="5654530" cy="3255020"/>
          </a:xfrm>
        </p:grpSpPr>
        <p:sp>
          <p:nvSpPr>
            <p:cNvPr id="30" name="Freeform 45"/>
            <p:cNvSpPr>
              <a:spLocks/>
            </p:cNvSpPr>
            <p:nvPr/>
          </p:nvSpPr>
          <p:spPr bwMode="auto">
            <a:xfrm>
              <a:off x="5898415" y="5105745"/>
              <a:ext cx="2848207" cy="125690"/>
            </a:xfrm>
            <a:custGeom>
              <a:avLst/>
              <a:gdLst>
                <a:gd name="T0" fmla="*/ 0 w 885"/>
                <a:gd name="T1" fmla="*/ 16 h 39"/>
                <a:gd name="T2" fmla="*/ 78 w 885"/>
                <a:gd name="T3" fmla="*/ 39 h 39"/>
                <a:gd name="T4" fmla="*/ 885 w 885"/>
                <a:gd name="T5" fmla="*/ 39 h 39"/>
                <a:gd name="T6" fmla="*/ 885 w 885"/>
                <a:gd name="T7" fmla="*/ 0 h 39"/>
                <a:gd name="T8" fmla="*/ 0 w 885"/>
                <a:gd name="T9" fmla="*/ 0 h 39"/>
                <a:gd name="T10" fmla="*/ 0 w 885"/>
                <a:gd name="T11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85" h="39">
                  <a:moveTo>
                    <a:pt x="0" y="16"/>
                  </a:moveTo>
                  <a:cubicBezTo>
                    <a:pt x="0" y="23"/>
                    <a:pt x="30" y="39"/>
                    <a:pt x="78" y="39"/>
                  </a:cubicBezTo>
                  <a:cubicBezTo>
                    <a:pt x="126" y="39"/>
                    <a:pt x="885" y="39"/>
                    <a:pt x="885" y="39"/>
                  </a:cubicBezTo>
                  <a:cubicBezTo>
                    <a:pt x="885" y="0"/>
                    <a:pt x="885" y="0"/>
                    <a:pt x="885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6"/>
                  </a:lnTo>
                  <a:close/>
                </a:path>
              </a:pathLst>
            </a:custGeom>
            <a:solidFill>
              <a:srgbClr val="B3B4B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Lato Light" charset="0"/>
              </a:endParaRPr>
            </a:p>
          </p:txBody>
        </p:sp>
        <p:sp>
          <p:nvSpPr>
            <p:cNvPr id="32" name="Freeform 46"/>
            <p:cNvSpPr>
              <a:spLocks/>
            </p:cNvSpPr>
            <p:nvPr/>
          </p:nvSpPr>
          <p:spPr bwMode="auto">
            <a:xfrm>
              <a:off x="8704736" y="5105745"/>
              <a:ext cx="2848207" cy="125690"/>
            </a:xfrm>
            <a:custGeom>
              <a:avLst/>
              <a:gdLst>
                <a:gd name="T0" fmla="*/ 884 w 884"/>
                <a:gd name="T1" fmla="*/ 16 h 39"/>
                <a:gd name="T2" fmla="*/ 806 w 884"/>
                <a:gd name="T3" fmla="*/ 39 h 39"/>
                <a:gd name="T4" fmla="*/ 0 w 884"/>
                <a:gd name="T5" fmla="*/ 39 h 39"/>
                <a:gd name="T6" fmla="*/ 0 w 884"/>
                <a:gd name="T7" fmla="*/ 0 h 39"/>
                <a:gd name="T8" fmla="*/ 884 w 884"/>
                <a:gd name="T9" fmla="*/ 0 h 39"/>
                <a:gd name="T10" fmla="*/ 884 w 884"/>
                <a:gd name="T11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84" h="39">
                  <a:moveTo>
                    <a:pt x="884" y="16"/>
                  </a:moveTo>
                  <a:cubicBezTo>
                    <a:pt x="884" y="23"/>
                    <a:pt x="854" y="39"/>
                    <a:pt x="806" y="39"/>
                  </a:cubicBezTo>
                  <a:cubicBezTo>
                    <a:pt x="758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84" y="0"/>
                    <a:pt x="884" y="0"/>
                    <a:pt x="884" y="0"/>
                  </a:cubicBezTo>
                  <a:lnTo>
                    <a:pt x="884" y="16"/>
                  </a:lnTo>
                  <a:close/>
                </a:path>
              </a:pathLst>
            </a:custGeom>
            <a:solidFill>
              <a:srgbClr val="B3B4B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Lato Light" charset="0"/>
              </a:endParaRPr>
            </a:p>
          </p:txBody>
        </p:sp>
        <p:sp>
          <p:nvSpPr>
            <p:cNvPr id="33" name="Freeform 47"/>
            <p:cNvSpPr>
              <a:spLocks/>
            </p:cNvSpPr>
            <p:nvPr/>
          </p:nvSpPr>
          <p:spPr bwMode="auto">
            <a:xfrm>
              <a:off x="6455812" y="1976415"/>
              <a:ext cx="4581618" cy="3138999"/>
            </a:xfrm>
            <a:custGeom>
              <a:avLst/>
              <a:gdLst>
                <a:gd name="T0" fmla="*/ 1378 w 1423"/>
                <a:gd name="T1" fmla="*/ 0 h 974"/>
                <a:gd name="T2" fmla="*/ 45 w 1423"/>
                <a:gd name="T3" fmla="*/ 0 h 974"/>
                <a:gd name="T4" fmla="*/ 0 w 1423"/>
                <a:gd name="T5" fmla="*/ 45 h 974"/>
                <a:gd name="T6" fmla="*/ 0 w 1423"/>
                <a:gd name="T7" fmla="*/ 218 h 974"/>
                <a:gd name="T8" fmla="*/ 0 w 1423"/>
                <a:gd name="T9" fmla="*/ 929 h 974"/>
                <a:gd name="T10" fmla="*/ 45 w 1423"/>
                <a:gd name="T11" fmla="*/ 974 h 974"/>
                <a:gd name="T12" fmla="*/ 1378 w 1423"/>
                <a:gd name="T13" fmla="*/ 974 h 974"/>
                <a:gd name="T14" fmla="*/ 1423 w 1423"/>
                <a:gd name="T15" fmla="*/ 929 h 974"/>
                <a:gd name="T16" fmla="*/ 1423 w 1423"/>
                <a:gd name="T17" fmla="*/ 45 h 974"/>
                <a:gd name="T18" fmla="*/ 1378 w 1423"/>
                <a:gd name="T19" fmla="*/ 0 h 9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23" h="974">
                  <a:moveTo>
                    <a:pt x="1378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20" y="0"/>
                    <a:pt x="0" y="20"/>
                    <a:pt x="0" y="45"/>
                  </a:cubicBezTo>
                  <a:cubicBezTo>
                    <a:pt x="0" y="218"/>
                    <a:pt x="0" y="218"/>
                    <a:pt x="0" y="218"/>
                  </a:cubicBezTo>
                  <a:cubicBezTo>
                    <a:pt x="0" y="929"/>
                    <a:pt x="0" y="929"/>
                    <a:pt x="0" y="929"/>
                  </a:cubicBezTo>
                  <a:cubicBezTo>
                    <a:pt x="0" y="954"/>
                    <a:pt x="20" y="974"/>
                    <a:pt x="45" y="974"/>
                  </a:cubicBezTo>
                  <a:cubicBezTo>
                    <a:pt x="1378" y="974"/>
                    <a:pt x="1378" y="974"/>
                    <a:pt x="1378" y="974"/>
                  </a:cubicBezTo>
                  <a:cubicBezTo>
                    <a:pt x="1403" y="974"/>
                    <a:pt x="1423" y="954"/>
                    <a:pt x="1423" y="929"/>
                  </a:cubicBezTo>
                  <a:cubicBezTo>
                    <a:pt x="1423" y="45"/>
                    <a:pt x="1423" y="45"/>
                    <a:pt x="1423" y="45"/>
                  </a:cubicBezTo>
                  <a:cubicBezTo>
                    <a:pt x="1423" y="20"/>
                    <a:pt x="1403" y="0"/>
                    <a:pt x="1378" y="0"/>
                  </a:cubicBezTo>
                  <a:close/>
                </a:path>
              </a:pathLst>
            </a:custGeom>
            <a:solidFill>
              <a:srgbClr val="D2D3D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Lato Light" charset="0"/>
              </a:endParaRPr>
            </a:p>
          </p:txBody>
        </p:sp>
        <p:sp>
          <p:nvSpPr>
            <p:cNvPr id="34" name="Freeform 48"/>
            <p:cNvSpPr>
              <a:spLocks/>
            </p:cNvSpPr>
            <p:nvPr/>
          </p:nvSpPr>
          <p:spPr bwMode="auto">
            <a:xfrm>
              <a:off x="6471923" y="1992528"/>
              <a:ext cx="4552622" cy="3106772"/>
            </a:xfrm>
            <a:custGeom>
              <a:avLst/>
              <a:gdLst>
                <a:gd name="T0" fmla="*/ 40 w 1414"/>
                <a:gd name="T1" fmla="*/ 964 h 964"/>
                <a:gd name="T2" fmla="*/ 0 w 1414"/>
                <a:gd name="T3" fmla="*/ 924 h 964"/>
                <a:gd name="T4" fmla="*/ 0 w 1414"/>
                <a:gd name="T5" fmla="*/ 40 h 964"/>
                <a:gd name="T6" fmla="*/ 40 w 1414"/>
                <a:gd name="T7" fmla="*/ 0 h 964"/>
                <a:gd name="T8" fmla="*/ 1373 w 1414"/>
                <a:gd name="T9" fmla="*/ 0 h 964"/>
                <a:gd name="T10" fmla="*/ 1414 w 1414"/>
                <a:gd name="T11" fmla="*/ 40 h 964"/>
                <a:gd name="T12" fmla="*/ 1414 w 1414"/>
                <a:gd name="T13" fmla="*/ 924 h 964"/>
                <a:gd name="T14" fmla="*/ 1373 w 1414"/>
                <a:gd name="T15" fmla="*/ 964 h 964"/>
                <a:gd name="T16" fmla="*/ 40 w 1414"/>
                <a:gd name="T17" fmla="*/ 964 h 9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14" h="964">
                  <a:moveTo>
                    <a:pt x="40" y="964"/>
                  </a:moveTo>
                  <a:cubicBezTo>
                    <a:pt x="18" y="964"/>
                    <a:pt x="0" y="946"/>
                    <a:pt x="0" y="924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1373" y="0"/>
                    <a:pt x="1373" y="0"/>
                    <a:pt x="1373" y="0"/>
                  </a:cubicBezTo>
                  <a:cubicBezTo>
                    <a:pt x="1396" y="0"/>
                    <a:pt x="1414" y="18"/>
                    <a:pt x="1414" y="40"/>
                  </a:cubicBezTo>
                  <a:cubicBezTo>
                    <a:pt x="1414" y="924"/>
                    <a:pt x="1414" y="924"/>
                    <a:pt x="1414" y="924"/>
                  </a:cubicBezTo>
                  <a:cubicBezTo>
                    <a:pt x="1414" y="946"/>
                    <a:pt x="1396" y="964"/>
                    <a:pt x="1373" y="964"/>
                  </a:cubicBezTo>
                  <a:lnTo>
                    <a:pt x="40" y="964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Lato Light" charset="0"/>
              </a:endParaRPr>
            </a:p>
          </p:txBody>
        </p:sp>
        <p:sp>
          <p:nvSpPr>
            <p:cNvPr id="35" name="Rectangle 50"/>
            <p:cNvSpPr>
              <a:spLocks noChangeArrowheads="1"/>
            </p:cNvSpPr>
            <p:nvPr/>
          </p:nvSpPr>
          <p:spPr bwMode="auto">
            <a:xfrm>
              <a:off x="5898415" y="5054180"/>
              <a:ext cx="5654530" cy="10312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Lato Light" charset="0"/>
              </a:endParaRPr>
            </a:p>
          </p:txBody>
        </p:sp>
        <p:sp>
          <p:nvSpPr>
            <p:cNvPr id="36" name="Freeform 51"/>
            <p:cNvSpPr>
              <a:spLocks/>
            </p:cNvSpPr>
            <p:nvPr/>
          </p:nvSpPr>
          <p:spPr bwMode="auto">
            <a:xfrm>
              <a:off x="8318101" y="5054180"/>
              <a:ext cx="811932" cy="58010"/>
            </a:xfrm>
            <a:custGeom>
              <a:avLst/>
              <a:gdLst>
                <a:gd name="T0" fmla="*/ 0 w 252"/>
                <a:gd name="T1" fmla="*/ 0 h 18"/>
                <a:gd name="T2" fmla="*/ 22 w 252"/>
                <a:gd name="T3" fmla="*/ 18 h 18"/>
                <a:gd name="T4" fmla="*/ 230 w 252"/>
                <a:gd name="T5" fmla="*/ 18 h 18"/>
                <a:gd name="T6" fmla="*/ 252 w 252"/>
                <a:gd name="T7" fmla="*/ 0 h 18"/>
                <a:gd name="T8" fmla="*/ 0 w 252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2" h="18">
                  <a:moveTo>
                    <a:pt x="0" y="0"/>
                  </a:moveTo>
                  <a:cubicBezTo>
                    <a:pt x="2" y="10"/>
                    <a:pt x="11" y="18"/>
                    <a:pt x="22" y="18"/>
                  </a:cubicBezTo>
                  <a:cubicBezTo>
                    <a:pt x="230" y="18"/>
                    <a:pt x="230" y="18"/>
                    <a:pt x="230" y="18"/>
                  </a:cubicBezTo>
                  <a:cubicBezTo>
                    <a:pt x="241" y="18"/>
                    <a:pt x="250" y="10"/>
                    <a:pt x="25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B3B4B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Lato Light" charset="0"/>
              </a:endParaRPr>
            </a:p>
          </p:txBody>
        </p:sp>
        <p:sp>
          <p:nvSpPr>
            <p:cNvPr id="37" name="Rectangle 52"/>
            <p:cNvSpPr>
              <a:spLocks noChangeArrowheads="1"/>
            </p:cNvSpPr>
            <p:nvPr/>
          </p:nvSpPr>
          <p:spPr bwMode="auto">
            <a:xfrm>
              <a:off x="6623354" y="2189119"/>
              <a:ext cx="4249758" cy="268458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Lato Light" charset="0"/>
              </a:endParaRPr>
            </a:p>
          </p:txBody>
        </p:sp>
        <p:sp>
          <p:nvSpPr>
            <p:cNvPr id="38" name="Oval 37"/>
            <p:cNvSpPr>
              <a:spLocks noChangeArrowheads="1"/>
            </p:cNvSpPr>
            <p:nvPr/>
          </p:nvSpPr>
          <p:spPr bwMode="auto">
            <a:xfrm>
              <a:off x="8720847" y="2076321"/>
              <a:ext cx="48330" cy="48343"/>
            </a:xfrm>
            <a:prstGeom prst="ellipse">
              <a:avLst/>
            </a:prstGeom>
            <a:solidFill>
              <a:srgbClr val="2C2C2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Lato Light" charset="0"/>
              </a:endParaRPr>
            </a:p>
          </p:txBody>
        </p:sp>
        <p:sp>
          <p:nvSpPr>
            <p:cNvPr id="39" name="Oval 38"/>
            <p:cNvSpPr>
              <a:spLocks noChangeArrowheads="1"/>
            </p:cNvSpPr>
            <p:nvPr/>
          </p:nvSpPr>
          <p:spPr bwMode="auto">
            <a:xfrm>
              <a:off x="8720847" y="2073099"/>
              <a:ext cx="48330" cy="45119"/>
            </a:xfrm>
            <a:prstGeom prst="ellipse">
              <a:avLst/>
            </a:prstGeom>
            <a:solidFill>
              <a:srgbClr val="0A0A0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Lato Light" charset="0"/>
              </a:endParaRPr>
            </a:p>
          </p:txBody>
        </p:sp>
        <p:sp>
          <p:nvSpPr>
            <p:cNvPr id="40" name="Oval 39"/>
            <p:cNvSpPr>
              <a:spLocks noChangeArrowheads="1"/>
            </p:cNvSpPr>
            <p:nvPr/>
          </p:nvSpPr>
          <p:spPr bwMode="auto">
            <a:xfrm>
              <a:off x="8730511" y="2079544"/>
              <a:ext cx="28999" cy="32228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Lato Light" charset="0"/>
              </a:endParaRPr>
            </a:p>
          </p:txBody>
        </p:sp>
        <p:sp>
          <p:nvSpPr>
            <p:cNvPr id="54" name="Oval 53"/>
            <p:cNvSpPr>
              <a:spLocks noChangeArrowheads="1"/>
            </p:cNvSpPr>
            <p:nvPr/>
          </p:nvSpPr>
          <p:spPr bwMode="auto">
            <a:xfrm>
              <a:off x="8736955" y="2089212"/>
              <a:ext cx="16111" cy="16115"/>
            </a:xfrm>
            <a:prstGeom prst="ellipse">
              <a:avLst/>
            </a:prstGeom>
            <a:solidFill>
              <a:srgbClr val="2C99B4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Lato Light" charset="0"/>
              </a:endParaRPr>
            </a:p>
          </p:txBody>
        </p:sp>
        <p:sp>
          <p:nvSpPr>
            <p:cNvPr id="55" name="Freeform 54"/>
            <p:cNvSpPr>
              <a:spLocks/>
            </p:cNvSpPr>
            <p:nvPr/>
          </p:nvSpPr>
          <p:spPr bwMode="auto">
            <a:xfrm>
              <a:off x="8743399" y="2092436"/>
              <a:ext cx="3223" cy="6446"/>
            </a:xfrm>
            <a:custGeom>
              <a:avLst/>
              <a:gdLst>
                <a:gd name="T0" fmla="*/ 1 w 1"/>
                <a:gd name="T1" fmla="*/ 1 h 2"/>
                <a:gd name="T2" fmla="*/ 1 w 1"/>
                <a:gd name="T3" fmla="*/ 2 h 2"/>
                <a:gd name="T4" fmla="*/ 0 w 1"/>
                <a:gd name="T5" fmla="*/ 1 h 2"/>
                <a:gd name="T6" fmla="*/ 1 w 1"/>
                <a:gd name="T7" fmla="*/ 0 h 2"/>
                <a:gd name="T8" fmla="*/ 1 w 1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2">
                  <a:moveTo>
                    <a:pt x="1" y="1"/>
                  </a:moveTo>
                  <a:lnTo>
                    <a:pt x="1" y="2"/>
                  </a:lnTo>
                  <a:lnTo>
                    <a:pt x="0" y="1"/>
                  </a:lnTo>
                  <a:lnTo>
                    <a:pt x="1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Lato Light" charset="0"/>
              </a:endParaRPr>
            </a:p>
          </p:txBody>
        </p:sp>
      </p:grpSp>
      <p:pic>
        <p:nvPicPr>
          <p:cNvPr id="56" name="Picture 55" descr="login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424954" y="3763074"/>
            <a:ext cx="10239375" cy="7101616"/>
          </a:xfrm>
          <a:prstGeom prst="rect">
            <a:avLst/>
          </a:prstGeom>
        </p:spPr>
      </p:pic>
      <p:sp>
        <p:nvSpPr>
          <p:cNvPr id="25" name="Oval 24"/>
          <p:cNvSpPr/>
          <p:nvPr/>
        </p:nvSpPr>
        <p:spPr>
          <a:xfrm>
            <a:off x="23069390" y="523001"/>
            <a:ext cx="859750" cy="859750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2" tIns="45711" rIns="91422" bIns="45711" rtlCol="0" anchor="ctr"/>
          <a:lstStyle/>
          <a:p>
            <a:pPr algn="ctr"/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23109785" y="607069"/>
            <a:ext cx="807966" cy="615480"/>
          </a:xfrm>
          <a:prstGeom prst="rect">
            <a:avLst/>
          </a:prstGeom>
          <a:noFill/>
        </p:spPr>
        <p:txBody>
          <a:bodyPr wrap="none" lIns="182807" tIns="91404" rIns="182807" bIns="91404" rtlCol="0">
            <a:spAutoFit/>
          </a:bodyPr>
          <a:lstStyle/>
          <a:p>
            <a:pPr algn="ctr"/>
            <a:fld id="{260E2A6B-A809-4840-BF14-8648BC0BDF87}" type="slidenum">
              <a:rPr lang="id-ID" sz="2800" b="1" i="0" smtClean="0">
                <a:solidFill>
                  <a:schemeClr val="bg1"/>
                </a:solidFill>
                <a:latin typeface="Lato Bold" charset="0"/>
                <a:cs typeface="Lato Bold" charset="0"/>
              </a:rPr>
              <a:pPr algn="ctr"/>
              <a:t>12</a:t>
            </a:fld>
            <a:endParaRPr lang="id-ID" sz="2800" b="1" i="0" dirty="0">
              <a:solidFill>
                <a:schemeClr val="bg1"/>
              </a:solidFill>
              <a:latin typeface="Lato Bold" charset="0"/>
              <a:cs typeface="Lato Bold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ight Triangle 52"/>
          <p:cNvSpPr/>
          <p:nvPr/>
        </p:nvSpPr>
        <p:spPr>
          <a:xfrm rot="5400000" flipV="1">
            <a:off x="7178665" y="-5952029"/>
            <a:ext cx="11246953" cy="23151016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907330" y="538843"/>
            <a:ext cx="15740206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800" b="1" dirty="0" smtClean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Respondent User Dashboard</a:t>
            </a:r>
            <a:endParaRPr lang="id-ID" sz="8800" b="1" dirty="0">
              <a:solidFill>
                <a:schemeClr val="tx2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2032167" y="5833795"/>
            <a:ext cx="5430927" cy="1407055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r>
              <a:rPr lang="en-US" sz="2200" dirty="0" smtClean="0">
                <a:solidFill>
                  <a:schemeClr val="tx1"/>
                </a:solidFill>
                <a:latin typeface="Lato Light" charset="0"/>
              </a:rPr>
              <a:t>The listing shows the assessor name, the status and the time remaining to submit the response.</a:t>
            </a:r>
            <a:endParaRPr lang="en-US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2108373" y="3149200"/>
            <a:ext cx="3655168" cy="4616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2400" b="1" dirty="0" smtClean="0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Respondent Dashboard</a:t>
            </a:r>
            <a:endParaRPr lang="en-US" sz="2400" b="1" dirty="0">
              <a:solidFill>
                <a:schemeClr val="tx2"/>
              </a:solidFill>
              <a:latin typeface="Lato Black" charset="0"/>
              <a:ea typeface="Lato Black" charset="0"/>
              <a:cs typeface="Lato Black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981003" y="2855260"/>
            <a:ext cx="898003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9600" b="1" dirty="0">
                <a:solidFill>
                  <a:schemeClr val="accent1"/>
                </a:solidFill>
                <a:latin typeface="Lato Heavy" charset="0"/>
                <a:ea typeface="Lato Heavy" charset="0"/>
                <a:cs typeface="Lato Heavy" charset="0"/>
              </a:rPr>
              <a:t>1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162799" y="5372130"/>
            <a:ext cx="3332964" cy="4616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2400" b="1" dirty="0" smtClean="0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Listing of Assessments</a:t>
            </a:r>
            <a:endParaRPr lang="en-US" sz="2400" b="1" dirty="0">
              <a:solidFill>
                <a:schemeClr val="tx2"/>
              </a:solidFill>
              <a:latin typeface="Lato Black" charset="0"/>
              <a:ea typeface="Lato Black" charset="0"/>
              <a:cs typeface="Lato Black" charset="0"/>
            </a:endParaRPr>
          </a:p>
        </p:txBody>
      </p:sp>
      <p:sp>
        <p:nvSpPr>
          <p:cNvPr id="18" name="Subtitle 2"/>
          <p:cNvSpPr txBox="1">
            <a:spLocks/>
          </p:cNvSpPr>
          <p:nvPr/>
        </p:nvSpPr>
        <p:spPr>
          <a:xfrm>
            <a:off x="2032167" y="3648962"/>
            <a:ext cx="6540333" cy="1844674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200" dirty="0" smtClean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rPr>
              <a:t>When an respondent logs in to Opsfolio Attest, the dashboard lists all the assessments, both ongoing and completed,  from various Assessors.</a:t>
            </a:r>
          </a:p>
        </p:txBody>
      </p:sp>
      <p:sp>
        <p:nvSpPr>
          <p:cNvPr id="24" name="Rectangle 23"/>
          <p:cNvSpPr/>
          <p:nvPr/>
        </p:nvSpPr>
        <p:spPr>
          <a:xfrm>
            <a:off x="981003" y="5067291"/>
            <a:ext cx="898003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9600" b="1" dirty="0">
                <a:solidFill>
                  <a:schemeClr val="accent1"/>
                </a:solidFill>
                <a:latin typeface="Lato Heavy" charset="0"/>
                <a:ea typeface="Lato Heavy" charset="0"/>
                <a:cs typeface="Lato Heavy" charset="0"/>
              </a:rPr>
              <a:t>2</a:t>
            </a:r>
          </a:p>
        </p:txBody>
      </p:sp>
      <p:sp>
        <p:nvSpPr>
          <p:cNvPr id="31" name="Subtitle 2">
            <a:extLst>
              <a:ext uri="{FF2B5EF4-FFF2-40B4-BE49-F238E27FC236}">
                <a16:creationId xmlns="" xmlns:a16="http://schemas.microsoft.com/office/drawing/2014/main" id="{7D196DB2-A0E0-44BA-B10C-B902769DE0CD}"/>
              </a:ext>
            </a:extLst>
          </p:cNvPr>
          <p:cNvSpPr txBox="1">
            <a:spLocks/>
          </p:cNvSpPr>
          <p:nvPr/>
        </p:nvSpPr>
        <p:spPr>
          <a:xfrm>
            <a:off x="840506" y="1789445"/>
            <a:ext cx="12008101" cy="810545"/>
          </a:xfrm>
          <a:prstGeom prst="rect">
            <a:avLst/>
          </a:prstGeom>
        </p:spPr>
        <p:txBody>
          <a:bodyPr vert="horz" wrap="non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200" dirty="0" smtClean="0"/>
              <a:t>List all assigned assessments in dashboard for selected account</a:t>
            </a:r>
            <a:endParaRPr lang="en-US" sz="3100" dirty="0">
              <a:latin typeface="Lato Light"/>
              <a:cs typeface="Lato Light"/>
            </a:endParaRPr>
          </a:p>
        </p:txBody>
      </p:sp>
      <p:sp>
        <p:nvSpPr>
          <p:cNvPr id="25" name="Subtitle 2"/>
          <p:cNvSpPr txBox="1">
            <a:spLocks/>
          </p:cNvSpPr>
          <p:nvPr/>
        </p:nvSpPr>
        <p:spPr>
          <a:xfrm>
            <a:off x="2037606" y="8001009"/>
            <a:ext cx="5430927" cy="1844674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200" dirty="0" smtClean="0">
                <a:solidFill>
                  <a:schemeClr val="tx1"/>
                </a:solidFill>
                <a:latin typeface="Lato Light" charset="0"/>
              </a:rPr>
              <a:t>To answer the questionnaire, the Respondent can click on the icon and it will open up the questionnaire, and the responses can be added.</a:t>
            </a:r>
            <a:endParaRPr lang="en-US" sz="2200" dirty="0">
              <a:solidFill>
                <a:schemeClr val="tx1"/>
              </a:solidFill>
              <a:latin typeface="Lato Light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168238" y="7539344"/>
            <a:ext cx="2746265" cy="4616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2400" b="1" dirty="0" smtClean="0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Doing Assessment</a:t>
            </a:r>
            <a:endParaRPr lang="en-US" sz="2400" b="1" dirty="0">
              <a:solidFill>
                <a:schemeClr val="tx2"/>
              </a:solidFill>
              <a:latin typeface="Lato Black" charset="0"/>
              <a:ea typeface="Lato Black" charset="0"/>
              <a:cs typeface="Lato Black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981003" y="7217220"/>
            <a:ext cx="898003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9600" b="1" dirty="0">
                <a:solidFill>
                  <a:schemeClr val="accent1"/>
                </a:solidFill>
                <a:latin typeface="Lato Heavy" charset="0"/>
                <a:ea typeface="Lato Heavy" charset="0"/>
                <a:cs typeface="Lato Heavy" charset="0"/>
              </a:rPr>
              <a:t>3</a:t>
            </a:r>
          </a:p>
        </p:txBody>
      </p:sp>
      <p:grpSp>
        <p:nvGrpSpPr>
          <p:cNvPr id="29" name="Group 39"/>
          <p:cNvGrpSpPr/>
          <p:nvPr/>
        </p:nvGrpSpPr>
        <p:grpSpPr>
          <a:xfrm>
            <a:off x="9674226" y="3200401"/>
            <a:ext cx="13639800" cy="8610600"/>
            <a:chOff x="5898415" y="1976415"/>
            <a:chExt cx="5654530" cy="3255020"/>
          </a:xfrm>
        </p:grpSpPr>
        <p:sp>
          <p:nvSpPr>
            <p:cNvPr id="30" name="Freeform 45"/>
            <p:cNvSpPr>
              <a:spLocks/>
            </p:cNvSpPr>
            <p:nvPr/>
          </p:nvSpPr>
          <p:spPr bwMode="auto">
            <a:xfrm>
              <a:off x="5898415" y="5105745"/>
              <a:ext cx="2848207" cy="125690"/>
            </a:xfrm>
            <a:custGeom>
              <a:avLst/>
              <a:gdLst>
                <a:gd name="T0" fmla="*/ 0 w 885"/>
                <a:gd name="T1" fmla="*/ 16 h 39"/>
                <a:gd name="T2" fmla="*/ 78 w 885"/>
                <a:gd name="T3" fmla="*/ 39 h 39"/>
                <a:gd name="T4" fmla="*/ 885 w 885"/>
                <a:gd name="T5" fmla="*/ 39 h 39"/>
                <a:gd name="T6" fmla="*/ 885 w 885"/>
                <a:gd name="T7" fmla="*/ 0 h 39"/>
                <a:gd name="T8" fmla="*/ 0 w 885"/>
                <a:gd name="T9" fmla="*/ 0 h 39"/>
                <a:gd name="T10" fmla="*/ 0 w 885"/>
                <a:gd name="T11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85" h="39">
                  <a:moveTo>
                    <a:pt x="0" y="16"/>
                  </a:moveTo>
                  <a:cubicBezTo>
                    <a:pt x="0" y="23"/>
                    <a:pt x="30" y="39"/>
                    <a:pt x="78" y="39"/>
                  </a:cubicBezTo>
                  <a:cubicBezTo>
                    <a:pt x="126" y="39"/>
                    <a:pt x="885" y="39"/>
                    <a:pt x="885" y="39"/>
                  </a:cubicBezTo>
                  <a:cubicBezTo>
                    <a:pt x="885" y="0"/>
                    <a:pt x="885" y="0"/>
                    <a:pt x="885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6"/>
                  </a:lnTo>
                  <a:close/>
                </a:path>
              </a:pathLst>
            </a:custGeom>
            <a:solidFill>
              <a:srgbClr val="B3B4B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Lato Light" charset="0"/>
              </a:endParaRPr>
            </a:p>
          </p:txBody>
        </p:sp>
        <p:sp>
          <p:nvSpPr>
            <p:cNvPr id="32" name="Freeform 46"/>
            <p:cNvSpPr>
              <a:spLocks/>
            </p:cNvSpPr>
            <p:nvPr/>
          </p:nvSpPr>
          <p:spPr bwMode="auto">
            <a:xfrm>
              <a:off x="8704736" y="5105745"/>
              <a:ext cx="2848207" cy="125690"/>
            </a:xfrm>
            <a:custGeom>
              <a:avLst/>
              <a:gdLst>
                <a:gd name="T0" fmla="*/ 884 w 884"/>
                <a:gd name="T1" fmla="*/ 16 h 39"/>
                <a:gd name="T2" fmla="*/ 806 w 884"/>
                <a:gd name="T3" fmla="*/ 39 h 39"/>
                <a:gd name="T4" fmla="*/ 0 w 884"/>
                <a:gd name="T5" fmla="*/ 39 h 39"/>
                <a:gd name="T6" fmla="*/ 0 w 884"/>
                <a:gd name="T7" fmla="*/ 0 h 39"/>
                <a:gd name="T8" fmla="*/ 884 w 884"/>
                <a:gd name="T9" fmla="*/ 0 h 39"/>
                <a:gd name="T10" fmla="*/ 884 w 884"/>
                <a:gd name="T11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84" h="39">
                  <a:moveTo>
                    <a:pt x="884" y="16"/>
                  </a:moveTo>
                  <a:cubicBezTo>
                    <a:pt x="884" y="23"/>
                    <a:pt x="854" y="39"/>
                    <a:pt x="806" y="39"/>
                  </a:cubicBezTo>
                  <a:cubicBezTo>
                    <a:pt x="758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84" y="0"/>
                    <a:pt x="884" y="0"/>
                    <a:pt x="884" y="0"/>
                  </a:cubicBezTo>
                  <a:lnTo>
                    <a:pt x="884" y="16"/>
                  </a:lnTo>
                  <a:close/>
                </a:path>
              </a:pathLst>
            </a:custGeom>
            <a:solidFill>
              <a:srgbClr val="B3B4B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Lato Light" charset="0"/>
              </a:endParaRPr>
            </a:p>
          </p:txBody>
        </p:sp>
        <p:sp>
          <p:nvSpPr>
            <p:cNvPr id="33" name="Freeform 47"/>
            <p:cNvSpPr>
              <a:spLocks/>
            </p:cNvSpPr>
            <p:nvPr/>
          </p:nvSpPr>
          <p:spPr bwMode="auto">
            <a:xfrm>
              <a:off x="6455812" y="1976415"/>
              <a:ext cx="4581618" cy="3138999"/>
            </a:xfrm>
            <a:custGeom>
              <a:avLst/>
              <a:gdLst>
                <a:gd name="T0" fmla="*/ 1378 w 1423"/>
                <a:gd name="T1" fmla="*/ 0 h 974"/>
                <a:gd name="T2" fmla="*/ 45 w 1423"/>
                <a:gd name="T3" fmla="*/ 0 h 974"/>
                <a:gd name="T4" fmla="*/ 0 w 1423"/>
                <a:gd name="T5" fmla="*/ 45 h 974"/>
                <a:gd name="T6" fmla="*/ 0 w 1423"/>
                <a:gd name="T7" fmla="*/ 218 h 974"/>
                <a:gd name="T8" fmla="*/ 0 w 1423"/>
                <a:gd name="T9" fmla="*/ 929 h 974"/>
                <a:gd name="T10" fmla="*/ 45 w 1423"/>
                <a:gd name="T11" fmla="*/ 974 h 974"/>
                <a:gd name="T12" fmla="*/ 1378 w 1423"/>
                <a:gd name="T13" fmla="*/ 974 h 974"/>
                <a:gd name="T14" fmla="*/ 1423 w 1423"/>
                <a:gd name="T15" fmla="*/ 929 h 974"/>
                <a:gd name="T16" fmla="*/ 1423 w 1423"/>
                <a:gd name="T17" fmla="*/ 45 h 974"/>
                <a:gd name="T18" fmla="*/ 1378 w 1423"/>
                <a:gd name="T19" fmla="*/ 0 h 9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23" h="974">
                  <a:moveTo>
                    <a:pt x="1378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20" y="0"/>
                    <a:pt x="0" y="20"/>
                    <a:pt x="0" y="45"/>
                  </a:cubicBezTo>
                  <a:cubicBezTo>
                    <a:pt x="0" y="218"/>
                    <a:pt x="0" y="218"/>
                    <a:pt x="0" y="218"/>
                  </a:cubicBezTo>
                  <a:cubicBezTo>
                    <a:pt x="0" y="929"/>
                    <a:pt x="0" y="929"/>
                    <a:pt x="0" y="929"/>
                  </a:cubicBezTo>
                  <a:cubicBezTo>
                    <a:pt x="0" y="954"/>
                    <a:pt x="20" y="974"/>
                    <a:pt x="45" y="974"/>
                  </a:cubicBezTo>
                  <a:cubicBezTo>
                    <a:pt x="1378" y="974"/>
                    <a:pt x="1378" y="974"/>
                    <a:pt x="1378" y="974"/>
                  </a:cubicBezTo>
                  <a:cubicBezTo>
                    <a:pt x="1403" y="974"/>
                    <a:pt x="1423" y="954"/>
                    <a:pt x="1423" y="929"/>
                  </a:cubicBezTo>
                  <a:cubicBezTo>
                    <a:pt x="1423" y="45"/>
                    <a:pt x="1423" y="45"/>
                    <a:pt x="1423" y="45"/>
                  </a:cubicBezTo>
                  <a:cubicBezTo>
                    <a:pt x="1423" y="20"/>
                    <a:pt x="1403" y="0"/>
                    <a:pt x="1378" y="0"/>
                  </a:cubicBezTo>
                  <a:close/>
                </a:path>
              </a:pathLst>
            </a:custGeom>
            <a:solidFill>
              <a:srgbClr val="D2D3D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Lato Light" charset="0"/>
              </a:endParaRPr>
            </a:p>
          </p:txBody>
        </p:sp>
        <p:sp>
          <p:nvSpPr>
            <p:cNvPr id="34" name="Freeform 48"/>
            <p:cNvSpPr>
              <a:spLocks/>
            </p:cNvSpPr>
            <p:nvPr/>
          </p:nvSpPr>
          <p:spPr bwMode="auto">
            <a:xfrm>
              <a:off x="6471923" y="1992528"/>
              <a:ext cx="4552622" cy="3106772"/>
            </a:xfrm>
            <a:custGeom>
              <a:avLst/>
              <a:gdLst>
                <a:gd name="T0" fmla="*/ 40 w 1414"/>
                <a:gd name="T1" fmla="*/ 964 h 964"/>
                <a:gd name="T2" fmla="*/ 0 w 1414"/>
                <a:gd name="T3" fmla="*/ 924 h 964"/>
                <a:gd name="T4" fmla="*/ 0 w 1414"/>
                <a:gd name="T5" fmla="*/ 40 h 964"/>
                <a:gd name="T6" fmla="*/ 40 w 1414"/>
                <a:gd name="T7" fmla="*/ 0 h 964"/>
                <a:gd name="T8" fmla="*/ 1373 w 1414"/>
                <a:gd name="T9" fmla="*/ 0 h 964"/>
                <a:gd name="T10" fmla="*/ 1414 w 1414"/>
                <a:gd name="T11" fmla="*/ 40 h 964"/>
                <a:gd name="T12" fmla="*/ 1414 w 1414"/>
                <a:gd name="T13" fmla="*/ 924 h 964"/>
                <a:gd name="T14" fmla="*/ 1373 w 1414"/>
                <a:gd name="T15" fmla="*/ 964 h 964"/>
                <a:gd name="T16" fmla="*/ 40 w 1414"/>
                <a:gd name="T17" fmla="*/ 964 h 9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14" h="964">
                  <a:moveTo>
                    <a:pt x="40" y="964"/>
                  </a:moveTo>
                  <a:cubicBezTo>
                    <a:pt x="18" y="964"/>
                    <a:pt x="0" y="946"/>
                    <a:pt x="0" y="924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1373" y="0"/>
                    <a:pt x="1373" y="0"/>
                    <a:pt x="1373" y="0"/>
                  </a:cubicBezTo>
                  <a:cubicBezTo>
                    <a:pt x="1396" y="0"/>
                    <a:pt x="1414" y="18"/>
                    <a:pt x="1414" y="40"/>
                  </a:cubicBezTo>
                  <a:cubicBezTo>
                    <a:pt x="1414" y="924"/>
                    <a:pt x="1414" y="924"/>
                    <a:pt x="1414" y="924"/>
                  </a:cubicBezTo>
                  <a:cubicBezTo>
                    <a:pt x="1414" y="946"/>
                    <a:pt x="1396" y="964"/>
                    <a:pt x="1373" y="964"/>
                  </a:cubicBezTo>
                  <a:lnTo>
                    <a:pt x="40" y="964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Lato Light" charset="0"/>
              </a:endParaRPr>
            </a:p>
          </p:txBody>
        </p:sp>
        <p:sp>
          <p:nvSpPr>
            <p:cNvPr id="35" name="Rectangle 50"/>
            <p:cNvSpPr>
              <a:spLocks noChangeArrowheads="1"/>
            </p:cNvSpPr>
            <p:nvPr/>
          </p:nvSpPr>
          <p:spPr bwMode="auto">
            <a:xfrm>
              <a:off x="5898415" y="5054180"/>
              <a:ext cx="5654530" cy="10312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Lato Light" charset="0"/>
              </a:endParaRPr>
            </a:p>
          </p:txBody>
        </p:sp>
        <p:sp>
          <p:nvSpPr>
            <p:cNvPr id="36" name="Freeform 51"/>
            <p:cNvSpPr>
              <a:spLocks/>
            </p:cNvSpPr>
            <p:nvPr/>
          </p:nvSpPr>
          <p:spPr bwMode="auto">
            <a:xfrm>
              <a:off x="8318101" y="5054180"/>
              <a:ext cx="811932" cy="58010"/>
            </a:xfrm>
            <a:custGeom>
              <a:avLst/>
              <a:gdLst>
                <a:gd name="T0" fmla="*/ 0 w 252"/>
                <a:gd name="T1" fmla="*/ 0 h 18"/>
                <a:gd name="T2" fmla="*/ 22 w 252"/>
                <a:gd name="T3" fmla="*/ 18 h 18"/>
                <a:gd name="T4" fmla="*/ 230 w 252"/>
                <a:gd name="T5" fmla="*/ 18 h 18"/>
                <a:gd name="T6" fmla="*/ 252 w 252"/>
                <a:gd name="T7" fmla="*/ 0 h 18"/>
                <a:gd name="T8" fmla="*/ 0 w 252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2" h="18">
                  <a:moveTo>
                    <a:pt x="0" y="0"/>
                  </a:moveTo>
                  <a:cubicBezTo>
                    <a:pt x="2" y="10"/>
                    <a:pt x="11" y="18"/>
                    <a:pt x="22" y="18"/>
                  </a:cubicBezTo>
                  <a:cubicBezTo>
                    <a:pt x="230" y="18"/>
                    <a:pt x="230" y="18"/>
                    <a:pt x="230" y="18"/>
                  </a:cubicBezTo>
                  <a:cubicBezTo>
                    <a:pt x="241" y="18"/>
                    <a:pt x="250" y="10"/>
                    <a:pt x="25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B3B4B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Lato Light" charset="0"/>
              </a:endParaRPr>
            </a:p>
          </p:txBody>
        </p:sp>
        <p:sp>
          <p:nvSpPr>
            <p:cNvPr id="37" name="Rectangle 52"/>
            <p:cNvSpPr>
              <a:spLocks noChangeArrowheads="1"/>
            </p:cNvSpPr>
            <p:nvPr/>
          </p:nvSpPr>
          <p:spPr bwMode="auto">
            <a:xfrm>
              <a:off x="6623354" y="2189119"/>
              <a:ext cx="4249758" cy="268458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Lato Light" charset="0"/>
              </a:endParaRPr>
            </a:p>
          </p:txBody>
        </p:sp>
        <p:sp>
          <p:nvSpPr>
            <p:cNvPr id="38" name="Oval 37"/>
            <p:cNvSpPr>
              <a:spLocks noChangeArrowheads="1"/>
            </p:cNvSpPr>
            <p:nvPr/>
          </p:nvSpPr>
          <p:spPr bwMode="auto">
            <a:xfrm>
              <a:off x="8720847" y="2076321"/>
              <a:ext cx="48330" cy="48343"/>
            </a:xfrm>
            <a:prstGeom prst="ellipse">
              <a:avLst/>
            </a:prstGeom>
            <a:solidFill>
              <a:srgbClr val="2C2C2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Lato Light" charset="0"/>
              </a:endParaRPr>
            </a:p>
          </p:txBody>
        </p:sp>
        <p:sp>
          <p:nvSpPr>
            <p:cNvPr id="39" name="Oval 38"/>
            <p:cNvSpPr>
              <a:spLocks noChangeArrowheads="1"/>
            </p:cNvSpPr>
            <p:nvPr/>
          </p:nvSpPr>
          <p:spPr bwMode="auto">
            <a:xfrm>
              <a:off x="8720847" y="2073099"/>
              <a:ext cx="48330" cy="45119"/>
            </a:xfrm>
            <a:prstGeom prst="ellipse">
              <a:avLst/>
            </a:prstGeom>
            <a:solidFill>
              <a:srgbClr val="0A0A0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Lato Light" charset="0"/>
              </a:endParaRPr>
            </a:p>
          </p:txBody>
        </p:sp>
        <p:sp>
          <p:nvSpPr>
            <p:cNvPr id="40" name="Oval 39"/>
            <p:cNvSpPr>
              <a:spLocks noChangeArrowheads="1"/>
            </p:cNvSpPr>
            <p:nvPr/>
          </p:nvSpPr>
          <p:spPr bwMode="auto">
            <a:xfrm>
              <a:off x="8730511" y="2079544"/>
              <a:ext cx="28999" cy="32228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Lato Light" charset="0"/>
              </a:endParaRPr>
            </a:p>
          </p:txBody>
        </p:sp>
        <p:sp>
          <p:nvSpPr>
            <p:cNvPr id="54" name="Oval 53"/>
            <p:cNvSpPr>
              <a:spLocks noChangeArrowheads="1"/>
            </p:cNvSpPr>
            <p:nvPr/>
          </p:nvSpPr>
          <p:spPr bwMode="auto">
            <a:xfrm>
              <a:off x="8736955" y="2089212"/>
              <a:ext cx="16111" cy="16115"/>
            </a:xfrm>
            <a:prstGeom prst="ellipse">
              <a:avLst/>
            </a:prstGeom>
            <a:solidFill>
              <a:srgbClr val="2C99B4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Lato Light" charset="0"/>
              </a:endParaRPr>
            </a:p>
          </p:txBody>
        </p:sp>
        <p:sp>
          <p:nvSpPr>
            <p:cNvPr id="55" name="Freeform 54"/>
            <p:cNvSpPr>
              <a:spLocks/>
            </p:cNvSpPr>
            <p:nvPr/>
          </p:nvSpPr>
          <p:spPr bwMode="auto">
            <a:xfrm>
              <a:off x="8743399" y="2092436"/>
              <a:ext cx="3223" cy="6446"/>
            </a:xfrm>
            <a:custGeom>
              <a:avLst/>
              <a:gdLst>
                <a:gd name="T0" fmla="*/ 1 w 1"/>
                <a:gd name="T1" fmla="*/ 1 h 2"/>
                <a:gd name="T2" fmla="*/ 1 w 1"/>
                <a:gd name="T3" fmla="*/ 2 h 2"/>
                <a:gd name="T4" fmla="*/ 0 w 1"/>
                <a:gd name="T5" fmla="*/ 1 h 2"/>
                <a:gd name="T6" fmla="*/ 1 w 1"/>
                <a:gd name="T7" fmla="*/ 0 h 2"/>
                <a:gd name="T8" fmla="*/ 1 w 1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2">
                  <a:moveTo>
                    <a:pt x="1" y="1"/>
                  </a:moveTo>
                  <a:lnTo>
                    <a:pt x="1" y="2"/>
                  </a:lnTo>
                  <a:lnTo>
                    <a:pt x="0" y="1"/>
                  </a:lnTo>
                  <a:lnTo>
                    <a:pt x="1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Lato Light" charset="0"/>
              </a:endParaRPr>
            </a:p>
          </p:txBody>
        </p:sp>
      </p:grpSp>
      <p:pic>
        <p:nvPicPr>
          <p:cNvPr id="56" name="Picture 55" descr="login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422918" y="3834200"/>
            <a:ext cx="10251222" cy="6963396"/>
          </a:xfrm>
          <a:prstGeom prst="rect">
            <a:avLst/>
          </a:prstGeom>
        </p:spPr>
      </p:pic>
      <p:sp>
        <p:nvSpPr>
          <p:cNvPr id="28" name="Oval 27"/>
          <p:cNvSpPr/>
          <p:nvPr/>
        </p:nvSpPr>
        <p:spPr>
          <a:xfrm>
            <a:off x="23069390" y="523001"/>
            <a:ext cx="859750" cy="859750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2" tIns="45711" rIns="91422" bIns="45711" rtlCol="0" anchor="ctr"/>
          <a:lstStyle/>
          <a:p>
            <a:pPr algn="ctr"/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23109785" y="607069"/>
            <a:ext cx="807966" cy="615480"/>
          </a:xfrm>
          <a:prstGeom prst="rect">
            <a:avLst/>
          </a:prstGeom>
          <a:noFill/>
        </p:spPr>
        <p:txBody>
          <a:bodyPr wrap="none" lIns="182807" tIns="91404" rIns="182807" bIns="91404" rtlCol="0">
            <a:spAutoFit/>
          </a:bodyPr>
          <a:lstStyle/>
          <a:p>
            <a:pPr algn="ctr"/>
            <a:fld id="{260E2A6B-A809-4840-BF14-8648BC0BDF87}" type="slidenum">
              <a:rPr lang="id-ID" sz="2800" b="1" i="0" smtClean="0">
                <a:solidFill>
                  <a:schemeClr val="bg1"/>
                </a:solidFill>
                <a:latin typeface="Lato Bold" charset="0"/>
                <a:cs typeface="Lato Bold" charset="0"/>
              </a:rPr>
              <a:pPr algn="ctr"/>
              <a:t>13</a:t>
            </a:fld>
            <a:endParaRPr lang="id-ID" sz="2800" b="1" i="0" dirty="0">
              <a:solidFill>
                <a:schemeClr val="bg1"/>
              </a:solidFill>
              <a:latin typeface="Lato Bold" charset="0"/>
              <a:cs typeface="Lato Bold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ight Triangle 52"/>
          <p:cNvSpPr/>
          <p:nvPr/>
        </p:nvSpPr>
        <p:spPr>
          <a:xfrm rot="5400000" flipV="1">
            <a:off x="7178665" y="-5952029"/>
            <a:ext cx="11246953" cy="23151016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907330" y="538843"/>
            <a:ext cx="17958571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800" b="1" dirty="0" smtClean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Respondent doing Assessments </a:t>
            </a:r>
            <a:endParaRPr lang="id-ID" sz="8800" b="1" dirty="0">
              <a:solidFill>
                <a:schemeClr val="tx2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2032167" y="5833795"/>
            <a:ext cx="5430927" cy="1407055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r>
              <a:rPr lang="en-US" sz="2200" dirty="0" smtClean="0">
                <a:solidFill>
                  <a:schemeClr val="tx1"/>
                </a:solidFill>
                <a:latin typeface="Lato Light" charset="0"/>
              </a:rPr>
              <a:t>For each question either choose a value from the drop-down menu, or use the text area to enter descriptive text.</a:t>
            </a:r>
            <a:endParaRPr lang="en-US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2108373" y="3149200"/>
            <a:ext cx="3852145" cy="4616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2400" b="1" dirty="0" smtClean="0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Respondent Assessment</a:t>
            </a:r>
            <a:endParaRPr lang="en-US" sz="2400" b="1" dirty="0">
              <a:solidFill>
                <a:schemeClr val="tx2"/>
              </a:solidFill>
              <a:latin typeface="Lato Black" charset="0"/>
              <a:ea typeface="Lato Black" charset="0"/>
              <a:cs typeface="Lato Black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981003" y="2855260"/>
            <a:ext cx="898003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9600" b="1" dirty="0">
                <a:solidFill>
                  <a:schemeClr val="accent1"/>
                </a:solidFill>
                <a:latin typeface="Lato Heavy" charset="0"/>
                <a:ea typeface="Lato Heavy" charset="0"/>
                <a:cs typeface="Lato Heavy" charset="0"/>
              </a:rPr>
              <a:t>1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162799" y="5372130"/>
            <a:ext cx="3074881" cy="4616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2400" b="1" dirty="0" smtClean="0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Update Assessments</a:t>
            </a:r>
            <a:endParaRPr lang="en-US" sz="2400" b="1" dirty="0">
              <a:solidFill>
                <a:schemeClr val="tx2"/>
              </a:solidFill>
              <a:latin typeface="Lato Black" charset="0"/>
              <a:ea typeface="Lato Black" charset="0"/>
              <a:cs typeface="Lato Black" charset="0"/>
            </a:endParaRPr>
          </a:p>
        </p:txBody>
      </p:sp>
      <p:sp>
        <p:nvSpPr>
          <p:cNvPr id="18" name="Subtitle 2"/>
          <p:cNvSpPr txBox="1">
            <a:spLocks/>
          </p:cNvSpPr>
          <p:nvPr/>
        </p:nvSpPr>
        <p:spPr>
          <a:xfrm>
            <a:off x="2032167" y="3648962"/>
            <a:ext cx="6540333" cy="625879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200" dirty="0" smtClean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rPr>
              <a:t>Respondent can start answering the questions.</a:t>
            </a:r>
          </a:p>
        </p:txBody>
      </p:sp>
      <p:sp>
        <p:nvSpPr>
          <p:cNvPr id="24" name="Rectangle 23"/>
          <p:cNvSpPr/>
          <p:nvPr/>
        </p:nvSpPr>
        <p:spPr>
          <a:xfrm>
            <a:off x="981003" y="5067291"/>
            <a:ext cx="898003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9600" b="1" dirty="0">
                <a:solidFill>
                  <a:schemeClr val="accent1"/>
                </a:solidFill>
                <a:latin typeface="Lato Heavy" charset="0"/>
                <a:ea typeface="Lato Heavy" charset="0"/>
                <a:cs typeface="Lato Heavy" charset="0"/>
              </a:rPr>
              <a:t>2</a:t>
            </a:r>
          </a:p>
        </p:txBody>
      </p:sp>
      <p:sp>
        <p:nvSpPr>
          <p:cNvPr id="31" name="Subtitle 2">
            <a:extLst>
              <a:ext uri="{FF2B5EF4-FFF2-40B4-BE49-F238E27FC236}">
                <a16:creationId xmlns="" xmlns:a16="http://schemas.microsoft.com/office/drawing/2014/main" id="{7D196DB2-A0E0-44BA-B10C-B902769DE0CD}"/>
              </a:ext>
            </a:extLst>
          </p:cNvPr>
          <p:cNvSpPr txBox="1">
            <a:spLocks/>
          </p:cNvSpPr>
          <p:nvPr/>
        </p:nvSpPr>
        <p:spPr>
          <a:xfrm>
            <a:off x="840506" y="1789445"/>
            <a:ext cx="12121913" cy="810545"/>
          </a:xfrm>
          <a:prstGeom prst="rect">
            <a:avLst/>
          </a:prstGeom>
        </p:spPr>
        <p:txBody>
          <a:bodyPr vert="horz" wrap="non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200" dirty="0" smtClean="0"/>
              <a:t>List all assigned assessments in dashboard for selected account </a:t>
            </a:r>
            <a:endParaRPr lang="en-US" sz="3100" dirty="0">
              <a:latin typeface="Lato Light"/>
              <a:cs typeface="Lato Light"/>
            </a:endParaRPr>
          </a:p>
        </p:txBody>
      </p:sp>
      <p:sp>
        <p:nvSpPr>
          <p:cNvPr id="25" name="Subtitle 2"/>
          <p:cNvSpPr txBox="1">
            <a:spLocks/>
          </p:cNvSpPr>
          <p:nvPr/>
        </p:nvSpPr>
        <p:spPr>
          <a:xfrm>
            <a:off x="2037606" y="8001009"/>
            <a:ext cx="5430927" cy="994763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200" dirty="0" smtClean="0">
                <a:solidFill>
                  <a:schemeClr val="tx1"/>
                </a:solidFill>
                <a:latin typeface="Lato Light" charset="0"/>
              </a:rPr>
              <a:t>To save the responses added, click on the Save button.</a:t>
            </a:r>
            <a:endParaRPr lang="en-US" sz="2200" dirty="0">
              <a:solidFill>
                <a:schemeClr val="tx1"/>
              </a:solidFill>
              <a:latin typeface="Lato Light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168238" y="7539344"/>
            <a:ext cx="2569934" cy="4616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2400" b="1" dirty="0" smtClean="0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Save Assessment</a:t>
            </a:r>
            <a:endParaRPr lang="en-US" sz="2400" b="1" dirty="0">
              <a:solidFill>
                <a:schemeClr val="tx2"/>
              </a:solidFill>
              <a:latin typeface="Lato Black" charset="0"/>
              <a:ea typeface="Lato Black" charset="0"/>
              <a:cs typeface="Lato Black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981003" y="7217220"/>
            <a:ext cx="898003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9600" b="1" dirty="0">
                <a:solidFill>
                  <a:schemeClr val="accent1"/>
                </a:solidFill>
                <a:latin typeface="Lato Heavy" charset="0"/>
                <a:ea typeface="Lato Heavy" charset="0"/>
                <a:cs typeface="Lato Heavy" charset="0"/>
              </a:rPr>
              <a:t>3</a:t>
            </a:r>
          </a:p>
        </p:txBody>
      </p:sp>
      <p:grpSp>
        <p:nvGrpSpPr>
          <p:cNvPr id="29" name="Group 39"/>
          <p:cNvGrpSpPr/>
          <p:nvPr/>
        </p:nvGrpSpPr>
        <p:grpSpPr>
          <a:xfrm>
            <a:off x="9674226" y="3200401"/>
            <a:ext cx="13639800" cy="8610600"/>
            <a:chOff x="5898415" y="1976415"/>
            <a:chExt cx="5654530" cy="3255020"/>
          </a:xfrm>
        </p:grpSpPr>
        <p:sp>
          <p:nvSpPr>
            <p:cNvPr id="30" name="Freeform 45"/>
            <p:cNvSpPr>
              <a:spLocks/>
            </p:cNvSpPr>
            <p:nvPr/>
          </p:nvSpPr>
          <p:spPr bwMode="auto">
            <a:xfrm>
              <a:off x="5898415" y="5105745"/>
              <a:ext cx="2848207" cy="125690"/>
            </a:xfrm>
            <a:custGeom>
              <a:avLst/>
              <a:gdLst>
                <a:gd name="T0" fmla="*/ 0 w 885"/>
                <a:gd name="T1" fmla="*/ 16 h 39"/>
                <a:gd name="T2" fmla="*/ 78 w 885"/>
                <a:gd name="T3" fmla="*/ 39 h 39"/>
                <a:gd name="T4" fmla="*/ 885 w 885"/>
                <a:gd name="T5" fmla="*/ 39 h 39"/>
                <a:gd name="T6" fmla="*/ 885 w 885"/>
                <a:gd name="T7" fmla="*/ 0 h 39"/>
                <a:gd name="T8" fmla="*/ 0 w 885"/>
                <a:gd name="T9" fmla="*/ 0 h 39"/>
                <a:gd name="T10" fmla="*/ 0 w 885"/>
                <a:gd name="T11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85" h="39">
                  <a:moveTo>
                    <a:pt x="0" y="16"/>
                  </a:moveTo>
                  <a:cubicBezTo>
                    <a:pt x="0" y="23"/>
                    <a:pt x="30" y="39"/>
                    <a:pt x="78" y="39"/>
                  </a:cubicBezTo>
                  <a:cubicBezTo>
                    <a:pt x="126" y="39"/>
                    <a:pt x="885" y="39"/>
                    <a:pt x="885" y="39"/>
                  </a:cubicBezTo>
                  <a:cubicBezTo>
                    <a:pt x="885" y="0"/>
                    <a:pt x="885" y="0"/>
                    <a:pt x="885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6"/>
                  </a:lnTo>
                  <a:close/>
                </a:path>
              </a:pathLst>
            </a:custGeom>
            <a:solidFill>
              <a:srgbClr val="B3B4B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Lato Light" charset="0"/>
              </a:endParaRPr>
            </a:p>
          </p:txBody>
        </p:sp>
        <p:sp>
          <p:nvSpPr>
            <p:cNvPr id="32" name="Freeform 46"/>
            <p:cNvSpPr>
              <a:spLocks/>
            </p:cNvSpPr>
            <p:nvPr/>
          </p:nvSpPr>
          <p:spPr bwMode="auto">
            <a:xfrm>
              <a:off x="8704736" y="5105745"/>
              <a:ext cx="2848207" cy="125690"/>
            </a:xfrm>
            <a:custGeom>
              <a:avLst/>
              <a:gdLst>
                <a:gd name="T0" fmla="*/ 884 w 884"/>
                <a:gd name="T1" fmla="*/ 16 h 39"/>
                <a:gd name="T2" fmla="*/ 806 w 884"/>
                <a:gd name="T3" fmla="*/ 39 h 39"/>
                <a:gd name="T4" fmla="*/ 0 w 884"/>
                <a:gd name="T5" fmla="*/ 39 h 39"/>
                <a:gd name="T6" fmla="*/ 0 w 884"/>
                <a:gd name="T7" fmla="*/ 0 h 39"/>
                <a:gd name="T8" fmla="*/ 884 w 884"/>
                <a:gd name="T9" fmla="*/ 0 h 39"/>
                <a:gd name="T10" fmla="*/ 884 w 884"/>
                <a:gd name="T11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84" h="39">
                  <a:moveTo>
                    <a:pt x="884" y="16"/>
                  </a:moveTo>
                  <a:cubicBezTo>
                    <a:pt x="884" y="23"/>
                    <a:pt x="854" y="39"/>
                    <a:pt x="806" y="39"/>
                  </a:cubicBezTo>
                  <a:cubicBezTo>
                    <a:pt x="758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84" y="0"/>
                    <a:pt x="884" y="0"/>
                    <a:pt x="884" y="0"/>
                  </a:cubicBezTo>
                  <a:lnTo>
                    <a:pt x="884" y="16"/>
                  </a:lnTo>
                  <a:close/>
                </a:path>
              </a:pathLst>
            </a:custGeom>
            <a:solidFill>
              <a:srgbClr val="B3B4B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Lato Light" charset="0"/>
              </a:endParaRPr>
            </a:p>
          </p:txBody>
        </p:sp>
        <p:sp>
          <p:nvSpPr>
            <p:cNvPr id="33" name="Freeform 47"/>
            <p:cNvSpPr>
              <a:spLocks/>
            </p:cNvSpPr>
            <p:nvPr/>
          </p:nvSpPr>
          <p:spPr bwMode="auto">
            <a:xfrm>
              <a:off x="6455812" y="1976415"/>
              <a:ext cx="4581618" cy="3138999"/>
            </a:xfrm>
            <a:custGeom>
              <a:avLst/>
              <a:gdLst>
                <a:gd name="T0" fmla="*/ 1378 w 1423"/>
                <a:gd name="T1" fmla="*/ 0 h 974"/>
                <a:gd name="T2" fmla="*/ 45 w 1423"/>
                <a:gd name="T3" fmla="*/ 0 h 974"/>
                <a:gd name="T4" fmla="*/ 0 w 1423"/>
                <a:gd name="T5" fmla="*/ 45 h 974"/>
                <a:gd name="T6" fmla="*/ 0 w 1423"/>
                <a:gd name="T7" fmla="*/ 218 h 974"/>
                <a:gd name="T8" fmla="*/ 0 w 1423"/>
                <a:gd name="T9" fmla="*/ 929 h 974"/>
                <a:gd name="T10" fmla="*/ 45 w 1423"/>
                <a:gd name="T11" fmla="*/ 974 h 974"/>
                <a:gd name="T12" fmla="*/ 1378 w 1423"/>
                <a:gd name="T13" fmla="*/ 974 h 974"/>
                <a:gd name="T14" fmla="*/ 1423 w 1423"/>
                <a:gd name="T15" fmla="*/ 929 h 974"/>
                <a:gd name="T16" fmla="*/ 1423 w 1423"/>
                <a:gd name="T17" fmla="*/ 45 h 974"/>
                <a:gd name="T18" fmla="*/ 1378 w 1423"/>
                <a:gd name="T19" fmla="*/ 0 h 9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23" h="974">
                  <a:moveTo>
                    <a:pt x="1378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20" y="0"/>
                    <a:pt x="0" y="20"/>
                    <a:pt x="0" y="45"/>
                  </a:cubicBezTo>
                  <a:cubicBezTo>
                    <a:pt x="0" y="218"/>
                    <a:pt x="0" y="218"/>
                    <a:pt x="0" y="218"/>
                  </a:cubicBezTo>
                  <a:cubicBezTo>
                    <a:pt x="0" y="929"/>
                    <a:pt x="0" y="929"/>
                    <a:pt x="0" y="929"/>
                  </a:cubicBezTo>
                  <a:cubicBezTo>
                    <a:pt x="0" y="954"/>
                    <a:pt x="20" y="974"/>
                    <a:pt x="45" y="974"/>
                  </a:cubicBezTo>
                  <a:cubicBezTo>
                    <a:pt x="1378" y="974"/>
                    <a:pt x="1378" y="974"/>
                    <a:pt x="1378" y="974"/>
                  </a:cubicBezTo>
                  <a:cubicBezTo>
                    <a:pt x="1403" y="974"/>
                    <a:pt x="1423" y="954"/>
                    <a:pt x="1423" y="929"/>
                  </a:cubicBezTo>
                  <a:cubicBezTo>
                    <a:pt x="1423" y="45"/>
                    <a:pt x="1423" y="45"/>
                    <a:pt x="1423" y="45"/>
                  </a:cubicBezTo>
                  <a:cubicBezTo>
                    <a:pt x="1423" y="20"/>
                    <a:pt x="1403" y="0"/>
                    <a:pt x="1378" y="0"/>
                  </a:cubicBezTo>
                  <a:close/>
                </a:path>
              </a:pathLst>
            </a:custGeom>
            <a:solidFill>
              <a:srgbClr val="D2D3D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Lato Light" charset="0"/>
              </a:endParaRPr>
            </a:p>
          </p:txBody>
        </p:sp>
        <p:sp>
          <p:nvSpPr>
            <p:cNvPr id="34" name="Freeform 48"/>
            <p:cNvSpPr>
              <a:spLocks/>
            </p:cNvSpPr>
            <p:nvPr/>
          </p:nvSpPr>
          <p:spPr bwMode="auto">
            <a:xfrm>
              <a:off x="6471923" y="1992528"/>
              <a:ext cx="4552622" cy="3106772"/>
            </a:xfrm>
            <a:custGeom>
              <a:avLst/>
              <a:gdLst>
                <a:gd name="T0" fmla="*/ 40 w 1414"/>
                <a:gd name="T1" fmla="*/ 964 h 964"/>
                <a:gd name="T2" fmla="*/ 0 w 1414"/>
                <a:gd name="T3" fmla="*/ 924 h 964"/>
                <a:gd name="T4" fmla="*/ 0 w 1414"/>
                <a:gd name="T5" fmla="*/ 40 h 964"/>
                <a:gd name="T6" fmla="*/ 40 w 1414"/>
                <a:gd name="T7" fmla="*/ 0 h 964"/>
                <a:gd name="T8" fmla="*/ 1373 w 1414"/>
                <a:gd name="T9" fmla="*/ 0 h 964"/>
                <a:gd name="T10" fmla="*/ 1414 w 1414"/>
                <a:gd name="T11" fmla="*/ 40 h 964"/>
                <a:gd name="T12" fmla="*/ 1414 w 1414"/>
                <a:gd name="T13" fmla="*/ 924 h 964"/>
                <a:gd name="T14" fmla="*/ 1373 w 1414"/>
                <a:gd name="T15" fmla="*/ 964 h 964"/>
                <a:gd name="T16" fmla="*/ 40 w 1414"/>
                <a:gd name="T17" fmla="*/ 964 h 9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14" h="964">
                  <a:moveTo>
                    <a:pt x="40" y="964"/>
                  </a:moveTo>
                  <a:cubicBezTo>
                    <a:pt x="18" y="964"/>
                    <a:pt x="0" y="946"/>
                    <a:pt x="0" y="924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1373" y="0"/>
                    <a:pt x="1373" y="0"/>
                    <a:pt x="1373" y="0"/>
                  </a:cubicBezTo>
                  <a:cubicBezTo>
                    <a:pt x="1396" y="0"/>
                    <a:pt x="1414" y="18"/>
                    <a:pt x="1414" y="40"/>
                  </a:cubicBezTo>
                  <a:cubicBezTo>
                    <a:pt x="1414" y="924"/>
                    <a:pt x="1414" y="924"/>
                    <a:pt x="1414" y="924"/>
                  </a:cubicBezTo>
                  <a:cubicBezTo>
                    <a:pt x="1414" y="946"/>
                    <a:pt x="1396" y="964"/>
                    <a:pt x="1373" y="964"/>
                  </a:cubicBezTo>
                  <a:lnTo>
                    <a:pt x="40" y="964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Lato Light" charset="0"/>
              </a:endParaRPr>
            </a:p>
          </p:txBody>
        </p:sp>
        <p:sp>
          <p:nvSpPr>
            <p:cNvPr id="35" name="Rectangle 50"/>
            <p:cNvSpPr>
              <a:spLocks noChangeArrowheads="1"/>
            </p:cNvSpPr>
            <p:nvPr/>
          </p:nvSpPr>
          <p:spPr bwMode="auto">
            <a:xfrm>
              <a:off x="5898415" y="5054180"/>
              <a:ext cx="5654530" cy="10312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Lato Light" charset="0"/>
              </a:endParaRPr>
            </a:p>
          </p:txBody>
        </p:sp>
        <p:sp>
          <p:nvSpPr>
            <p:cNvPr id="36" name="Freeform 51"/>
            <p:cNvSpPr>
              <a:spLocks/>
            </p:cNvSpPr>
            <p:nvPr/>
          </p:nvSpPr>
          <p:spPr bwMode="auto">
            <a:xfrm>
              <a:off x="8318101" y="5054180"/>
              <a:ext cx="811932" cy="58010"/>
            </a:xfrm>
            <a:custGeom>
              <a:avLst/>
              <a:gdLst>
                <a:gd name="T0" fmla="*/ 0 w 252"/>
                <a:gd name="T1" fmla="*/ 0 h 18"/>
                <a:gd name="T2" fmla="*/ 22 w 252"/>
                <a:gd name="T3" fmla="*/ 18 h 18"/>
                <a:gd name="T4" fmla="*/ 230 w 252"/>
                <a:gd name="T5" fmla="*/ 18 h 18"/>
                <a:gd name="T6" fmla="*/ 252 w 252"/>
                <a:gd name="T7" fmla="*/ 0 h 18"/>
                <a:gd name="T8" fmla="*/ 0 w 252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2" h="18">
                  <a:moveTo>
                    <a:pt x="0" y="0"/>
                  </a:moveTo>
                  <a:cubicBezTo>
                    <a:pt x="2" y="10"/>
                    <a:pt x="11" y="18"/>
                    <a:pt x="22" y="18"/>
                  </a:cubicBezTo>
                  <a:cubicBezTo>
                    <a:pt x="230" y="18"/>
                    <a:pt x="230" y="18"/>
                    <a:pt x="230" y="18"/>
                  </a:cubicBezTo>
                  <a:cubicBezTo>
                    <a:pt x="241" y="18"/>
                    <a:pt x="250" y="10"/>
                    <a:pt x="25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B3B4B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Lato Light" charset="0"/>
              </a:endParaRPr>
            </a:p>
          </p:txBody>
        </p:sp>
        <p:sp>
          <p:nvSpPr>
            <p:cNvPr id="37" name="Rectangle 52"/>
            <p:cNvSpPr>
              <a:spLocks noChangeArrowheads="1"/>
            </p:cNvSpPr>
            <p:nvPr/>
          </p:nvSpPr>
          <p:spPr bwMode="auto">
            <a:xfrm>
              <a:off x="6623354" y="2189119"/>
              <a:ext cx="4249758" cy="268458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Lato Light" charset="0"/>
              </a:endParaRPr>
            </a:p>
          </p:txBody>
        </p:sp>
        <p:sp>
          <p:nvSpPr>
            <p:cNvPr id="38" name="Oval 37"/>
            <p:cNvSpPr>
              <a:spLocks noChangeArrowheads="1"/>
            </p:cNvSpPr>
            <p:nvPr/>
          </p:nvSpPr>
          <p:spPr bwMode="auto">
            <a:xfrm>
              <a:off x="8720847" y="2076321"/>
              <a:ext cx="48330" cy="48343"/>
            </a:xfrm>
            <a:prstGeom prst="ellipse">
              <a:avLst/>
            </a:prstGeom>
            <a:solidFill>
              <a:srgbClr val="2C2C2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Lato Light" charset="0"/>
              </a:endParaRPr>
            </a:p>
          </p:txBody>
        </p:sp>
        <p:sp>
          <p:nvSpPr>
            <p:cNvPr id="39" name="Oval 38"/>
            <p:cNvSpPr>
              <a:spLocks noChangeArrowheads="1"/>
            </p:cNvSpPr>
            <p:nvPr/>
          </p:nvSpPr>
          <p:spPr bwMode="auto">
            <a:xfrm>
              <a:off x="8720847" y="2073099"/>
              <a:ext cx="48330" cy="45119"/>
            </a:xfrm>
            <a:prstGeom prst="ellipse">
              <a:avLst/>
            </a:prstGeom>
            <a:solidFill>
              <a:srgbClr val="0A0A0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Lato Light" charset="0"/>
              </a:endParaRPr>
            </a:p>
          </p:txBody>
        </p:sp>
        <p:sp>
          <p:nvSpPr>
            <p:cNvPr id="40" name="Oval 39"/>
            <p:cNvSpPr>
              <a:spLocks noChangeArrowheads="1"/>
            </p:cNvSpPr>
            <p:nvPr/>
          </p:nvSpPr>
          <p:spPr bwMode="auto">
            <a:xfrm>
              <a:off x="8730511" y="2079544"/>
              <a:ext cx="28999" cy="32228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Lato Light" charset="0"/>
              </a:endParaRPr>
            </a:p>
          </p:txBody>
        </p:sp>
        <p:sp>
          <p:nvSpPr>
            <p:cNvPr id="54" name="Oval 53"/>
            <p:cNvSpPr>
              <a:spLocks noChangeArrowheads="1"/>
            </p:cNvSpPr>
            <p:nvPr/>
          </p:nvSpPr>
          <p:spPr bwMode="auto">
            <a:xfrm>
              <a:off x="8736955" y="2089212"/>
              <a:ext cx="16111" cy="16115"/>
            </a:xfrm>
            <a:prstGeom prst="ellipse">
              <a:avLst/>
            </a:prstGeom>
            <a:solidFill>
              <a:srgbClr val="2C99B4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Lato Light" charset="0"/>
              </a:endParaRPr>
            </a:p>
          </p:txBody>
        </p:sp>
        <p:sp>
          <p:nvSpPr>
            <p:cNvPr id="55" name="Freeform 54"/>
            <p:cNvSpPr>
              <a:spLocks/>
            </p:cNvSpPr>
            <p:nvPr/>
          </p:nvSpPr>
          <p:spPr bwMode="auto">
            <a:xfrm>
              <a:off x="8743399" y="2092436"/>
              <a:ext cx="3223" cy="6446"/>
            </a:xfrm>
            <a:custGeom>
              <a:avLst/>
              <a:gdLst>
                <a:gd name="T0" fmla="*/ 1 w 1"/>
                <a:gd name="T1" fmla="*/ 1 h 2"/>
                <a:gd name="T2" fmla="*/ 1 w 1"/>
                <a:gd name="T3" fmla="*/ 2 h 2"/>
                <a:gd name="T4" fmla="*/ 0 w 1"/>
                <a:gd name="T5" fmla="*/ 1 h 2"/>
                <a:gd name="T6" fmla="*/ 1 w 1"/>
                <a:gd name="T7" fmla="*/ 0 h 2"/>
                <a:gd name="T8" fmla="*/ 1 w 1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2">
                  <a:moveTo>
                    <a:pt x="1" y="1"/>
                  </a:moveTo>
                  <a:lnTo>
                    <a:pt x="1" y="2"/>
                  </a:lnTo>
                  <a:lnTo>
                    <a:pt x="0" y="1"/>
                  </a:lnTo>
                  <a:lnTo>
                    <a:pt x="1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Lato Light" charset="0"/>
              </a:endParaRPr>
            </a:p>
          </p:txBody>
        </p:sp>
      </p:grpSp>
      <p:pic>
        <p:nvPicPr>
          <p:cNvPr id="56" name="Picture 55" descr="login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422916" y="3763073"/>
            <a:ext cx="10251223" cy="7105650"/>
          </a:xfrm>
          <a:prstGeom prst="rect">
            <a:avLst/>
          </a:prstGeom>
        </p:spPr>
      </p:pic>
      <p:sp>
        <p:nvSpPr>
          <p:cNvPr id="28" name="Oval 27"/>
          <p:cNvSpPr/>
          <p:nvPr/>
        </p:nvSpPr>
        <p:spPr>
          <a:xfrm>
            <a:off x="23069390" y="523001"/>
            <a:ext cx="859750" cy="859750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2" tIns="45711" rIns="91422" bIns="45711" rtlCol="0" anchor="ctr"/>
          <a:lstStyle/>
          <a:p>
            <a:pPr algn="ctr"/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23109785" y="607069"/>
            <a:ext cx="807966" cy="615480"/>
          </a:xfrm>
          <a:prstGeom prst="rect">
            <a:avLst/>
          </a:prstGeom>
          <a:noFill/>
        </p:spPr>
        <p:txBody>
          <a:bodyPr wrap="none" lIns="182807" tIns="91404" rIns="182807" bIns="91404" rtlCol="0">
            <a:spAutoFit/>
          </a:bodyPr>
          <a:lstStyle/>
          <a:p>
            <a:pPr algn="ctr"/>
            <a:fld id="{260E2A6B-A809-4840-BF14-8648BC0BDF87}" type="slidenum">
              <a:rPr lang="id-ID" sz="2800" b="1" i="0" smtClean="0">
                <a:solidFill>
                  <a:schemeClr val="bg1"/>
                </a:solidFill>
                <a:latin typeface="Lato Bold" charset="0"/>
                <a:cs typeface="Lato Bold" charset="0"/>
              </a:rPr>
              <a:pPr algn="ctr"/>
              <a:t>14</a:t>
            </a:fld>
            <a:endParaRPr lang="id-ID" sz="2800" b="1" i="0" dirty="0">
              <a:solidFill>
                <a:schemeClr val="bg1"/>
              </a:solidFill>
              <a:latin typeface="Lato Bold" charset="0"/>
              <a:cs typeface="Lato Bold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ight Triangle 52"/>
          <p:cNvSpPr/>
          <p:nvPr/>
        </p:nvSpPr>
        <p:spPr>
          <a:xfrm rot="5400000" flipV="1">
            <a:off x="7178665" y="-5952029"/>
            <a:ext cx="11246953" cy="23151016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907330" y="538843"/>
            <a:ext cx="17958571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800" b="1" dirty="0" smtClean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Respondent doing Assessments </a:t>
            </a:r>
            <a:endParaRPr lang="id-ID" sz="8800" b="1" dirty="0">
              <a:solidFill>
                <a:schemeClr val="tx2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2032167" y="5833795"/>
            <a:ext cx="5430927" cy="1032144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r>
              <a:rPr lang="en-US" sz="2200" dirty="0" smtClean="0">
                <a:solidFill>
                  <a:schemeClr val="tx1"/>
                </a:solidFill>
                <a:latin typeface="Lato Light" charset="0"/>
              </a:rPr>
              <a:t>Automatically save assessments if keep auto save option Yes</a:t>
            </a:r>
            <a:endParaRPr lang="en-US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2108373" y="3149200"/>
            <a:ext cx="2794163" cy="4616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2400" b="1" dirty="0" smtClean="0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Save Assessment</a:t>
            </a:r>
            <a:endParaRPr lang="en-US" sz="2400" b="1" dirty="0">
              <a:solidFill>
                <a:schemeClr val="tx2"/>
              </a:solidFill>
              <a:latin typeface="Lato Black" charset="0"/>
              <a:ea typeface="Lato Black" charset="0"/>
              <a:cs typeface="Lato Black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981003" y="2855260"/>
            <a:ext cx="898003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9600" b="1" dirty="0">
                <a:solidFill>
                  <a:schemeClr val="accent1"/>
                </a:solidFill>
                <a:latin typeface="Lato Heavy" charset="0"/>
                <a:ea typeface="Lato Heavy" charset="0"/>
                <a:cs typeface="Lato Heavy" charset="0"/>
              </a:rPr>
              <a:t>1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162799" y="5372130"/>
            <a:ext cx="5017527" cy="4616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2400" b="1" dirty="0" smtClean="0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Save Assessments automatically</a:t>
            </a:r>
            <a:endParaRPr lang="en-US" sz="2400" b="1" dirty="0">
              <a:solidFill>
                <a:schemeClr val="tx2"/>
              </a:solidFill>
              <a:latin typeface="Lato Black" charset="0"/>
              <a:ea typeface="Lato Black" charset="0"/>
              <a:cs typeface="Lato Black" charset="0"/>
            </a:endParaRPr>
          </a:p>
        </p:txBody>
      </p:sp>
      <p:sp>
        <p:nvSpPr>
          <p:cNvPr id="18" name="Subtitle 2"/>
          <p:cNvSpPr txBox="1">
            <a:spLocks/>
          </p:cNvSpPr>
          <p:nvPr/>
        </p:nvSpPr>
        <p:spPr>
          <a:xfrm>
            <a:off x="2032167" y="3648962"/>
            <a:ext cx="6540333" cy="1032144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200" dirty="0" smtClean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rPr>
              <a:t>Respondent can start answering the questions and Save assessment</a:t>
            </a:r>
          </a:p>
        </p:txBody>
      </p:sp>
      <p:sp>
        <p:nvSpPr>
          <p:cNvPr id="24" name="Rectangle 23"/>
          <p:cNvSpPr/>
          <p:nvPr/>
        </p:nvSpPr>
        <p:spPr>
          <a:xfrm>
            <a:off x="981003" y="5067291"/>
            <a:ext cx="898003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9600" b="1" dirty="0">
                <a:solidFill>
                  <a:schemeClr val="accent1"/>
                </a:solidFill>
                <a:latin typeface="Lato Heavy" charset="0"/>
                <a:ea typeface="Lato Heavy" charset="0"/>
                <a:cs typeface="Lato Heavy" charset="0"/>
              </a:rPr>
              <a:t>2</a:t>
            </a:r>
          </a:p>
        </p:txBody>
      </p:sp>
      <p:sp>
        <p:nvSpPr>
          <p:cNvPr id="31" name="Subtitle 2">
            <a:extLst>
              <a:ext uri="{FF2B5EF4-FFF2-40B4-BE49-F238E27FC236}">
                <a16:creationId xmlns="" xmlns:a16="http://schemas.microsoft.com/office/drawing/2014/main" id="{7D196DB2-A0E0-44BA-B10C-B902769DE0CD}"/>
              </a:ext>
            </a:extLst>
          </p:cNvPr>
          <p:cNvSpPr txBox="1">
            <a:spLocks/>
          </p:cNvSpPr>
          <p:nvPr/>
        </p:nvSpPr>
        <p:spPr>
          <a:xfrm>
            <a:off x="840506" y="1789445"/>
            <a:ext cx="8700079" cy="810545"/>
          </a:xfrm>
          <a:prstGeom prst="rect">
            <a:avLst/>
          </a:prstGeom>
        </p:spPr>
        <p:txBody>
          <a:bodyPr vert="horz" wrap="non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200" dirty="0" smtClean="0"/>
              <a:t>Respondent can Save, Submit or Save offline</a:t>
            </a:r>
            <a:endParaRPr lang="en-US" sz="3100" dirty="0">
              <a:latin typeface="Lato Light"/>
              <a:cs typeface="Lato Light"/>
            </a:endParaRPr>
          </a:p>
        </p:txBody>
      </p:sp>
      <p:grpSp>
        <p:nvGrpSpPr>
          <p:cNvPr id="2" name="Group 39"/>
          <p:cNvGrpSpPr/>
          <p:nvPr/>
        </p:nvGrpSpPr>
        <p:grpSpPr>
          <a:xfrm>
            <a:off x="9674226" y="3200401"/>
            <a:ext cx="13639800" cy="8610600"/>
            <a:chOff x="5898415" y="1976415"/>
            <a:chExt cx="5654530" cy="3255020"/>
          </a:xfrm>
        </p:grpSpPr>
        <p:sp>
          <p:nvSpPr>
            <p:cNvPr id="30" name="Freeform 45"/>
            <p:cNvSpPr>
              <a:spLocks/>
            </p:cNvSpPr>
            <p:nvPr/>
          </p:nvSpPr>
          <p:spPr bwMode="auto">
            <a:xfrm>
              <a:off x="5898415" y="5105745"/>
              <a:ext cx="2848207" cy="125690"/>
            </a:xfrm>
            <a:custGeom>
              <a:avLst/>
              <a:gdLst>
                <a:gd name="T0" fmla="*/ 0 w 885"/>
                <a:gd name="T1" fmla="*/ 16 h 39"/>
                <a:gd name="T2" fmla="*/ 78 w 885"/>
                <a:gd name="T3" fmla="*/ 39 h 39"/>
                <a:gd name="T4" fmla="*/ 885 w 885"/>
                <a:gd name="T5" fmla="*/ 39 h 39"/>
                <a:gd name="T6" fmla="*/ 885 w 885"/>
                <a:gd name="T7" fmla="*/ 0 h 39"/>
                <a:gd name="T8" fmla="*/ 0 w 885"/>
                <a:gd name="T9" fmla="*/ 0 h 39"/>
                <a:gd name="T10" fmla="*/ 0 w 885"/>
                <a:gd name="T11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85" h="39">
                  <a:moveTo>
                    <a:pt x="0" y="16"/>
                  </a:moveTo>
                  <a:cubicBezTo>
                    <a:pt x="0" y="23"/>
                    <a:pt x="30" y="39"/>
                    <a:pt x="78" y="39"/>
                  </a:cubicBezTo>
                  <a:cubicBezTo>
                    <a:pt x="126" y="39"/>
                    <a:pt x="885" y="39"/>
                    <a:pt x="885" y="39"/>
                  </a:cubicBezTo>
                  <a:cubicBezTo>
                    <a:pt x="885" y="0"/>
                    <a:pt x="885" y="0"/>
                    <a:pt x="885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6"/>
                  </a:lnTo>
                  <a:close/>
                </a:path>
              </a:pathLst>
            </a:custGeom>
            <a:solidFill>
              <a:srgbClr val="B3B4B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Lato Light" charset="0"/>
              </a:endParaRPr>
            </a:p>
          </p:txBody>
        </p:sp>
        <p:sp>
          <p:nvSpPr>
            <p:cNvPr id="32" name="Freeform 46"/>
            <p:cNvSpPr>
              <a:spLocks/>
            </p:cNvSpPr>
            <p:nvPr/>
          </p:nvSpPr>
          <p:spPr bwMode="auto">
            <a:xfrm>
              <a:off x="8704736" y="5105745"/>
              <a:ext cx="2848207" cy="125690"/>
            </a:xfrm>
            <a:custGeom>
              <a:avLst/>
              <a:gdLst>
                <a:gd name="T0" fmla="*/ 884 w 884"/>
                <a:gd name="T1" fmla="*/ 16 h 39"/>
                <a:gd name="T2" fmla="*/ 806 w 884"/>
                <a:gd name="T3" fmla="*/ 39 h 39"/>
                <a:gd name="T4" fmla="*/ 0 w 884"/>
                <a:gd name="T5" fmla="*/ 39 h 39"/>
                <a:gd name="T6" fmla="*/ 0 w 884"/>
                <a:gd name="T7" fmla="*/ 0 h 39"/>
                <a:gd name="T8" fmla="*/ 884 w 884"/>
                <a:gd name="T9" fmla="*/ 0 h 39"/>
                <a:gd name="T10" fmla="*/ 884 w 884"/>
                <a:gd name="T11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84" h="39">
                  <a:moveTo>
                    <a:pt x="884" y="16"/>
                  </a:moveTo>
                  <a:cubicBezTo>
                    <a:pt x="884" y="23"/>
                    <a:pt x="854" y="39"/>
                    <a:pt x="806" y="39"/>
                  </a:cubicBezTo>
                  <a:cubicBezTo>
                    <a:pt x="758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84" y="0"/>
                    <a:pt x="884" y="0"/>
                    <a:pt x="884" y="0"/>
                  </a:cubicBezTo>
                  <a:lnTo>
                    <a:pt x="884" y="16"/>
                  </a:lnTo>
                  <a:close/>
                </a:path>
              </a:pathLst>
            </a:custGeom>
            <a:solidFill>
              <a:srgbClr val="B3B4B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Lato Light" charset="0"/>
              </a:endParaRPr>
            </a:p>
          </p:txBody>
        </p:sp>
        <p:sp>
          <p:nvSpPr>
            <p:cNvPr id="33" name="Freeform 47"/>
            <p:cNvSpPr>
              <a:spLocks/>
            </p:cNvSpPr>
            <p:nvPr/>
          </p:nvSpPr>
          <p:spPr bwMode="auto">
            <a:xfrm>
              <a:off x="6455812" y="1976415"/>
              <a:ext cx="4581618" cy="3138999"/>
            </a:xfrm>
            <a:custGeom>
              <a:avLst/>
              <a:gdLst>
                <a:gd name="T0" fmla="*/ 1378 w 1423"/>
                <a:gd name="T1" fmla="*/ 0 h 974"/>
                <a:gd name="T2" fmla="*/ 45 w 1423"/>
                <a:gd name="T3" fmla="*/ 0 h 974"/>
                <a:gd name="T4" fmla="*/ 0 w 1423"/>
                <a:gd name="T5" fmla="*/ 45 h 974"/>
                <a:gd name="T6" fmla="*/ 0 w 1423"/>
                <a:gd name="T7" fmla="*/ 218 h 974"/>
                <a:gd name="T8" fmla="*/ 0 w 1423"/>
                <a:gd name="T9" fmla="*/ 929 h 974"/>
                <a:gd name="T10" fmla="*/ 45 w 1423"/>
                <a:gd name="T11" fmla="*/ 974 h 974"/>
                <a:gd name="T12" fmla="*/ 1378 w 1423"/>
                <a:gd name="T13" fmla="*/ 974 h 974"/>
                <a:gd name="T14" fmla="*/ 1423 w 1423"/>
                <a:gd name="T15" fmla="*/ 929 h 974"/>
                <a:gd name="T16" fmla="*/ 1423 w 1423"/>
                <a:gd name="T17" fmla="*/ 45 h 974"/>
                <a:gd name="T18" fmla="*/ 1378 w 1423"/>
                <a:gd name="T19" fmla="*/ 0 h 9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23" h="974">
                  <a:moveTo>
                    <a:pt x="1378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20" y="0"/>
                    <a:pt x="0" y="20"/>
                    <a:pt x="0" y="45"/>
                  </a:cubicBezTo>
                  <a:cubicBezTo>
                    <a:pt x="0" y="218"/>
                    <a:pt x="0" y="218"/>
                    <a:pt x="0" y="218"/>
                  </a:cubicBezTo>
                  <a:cubicBezTo>
                    <a:pt x="0" y="929"/>
                    <a:pt x="0" y="929"/>
                    <a:pt x="0" y="929"/>
                  </a:cubicBezTo>
                  <a:cubicBezTo>
                    <a:pt x="0" y="954"/>
                    <a:pt x="20" y="974"/>
                    <a:pt x="45" y="974"/>
                  </a:cubicBezTo>
                  <a:cubicBezTo>
                    <a:pt x="1378" y="974"/>
                    <a:pt x="1378" y="974"/>
                    <a:pt x="1378" y="974"/>
                  </a:cubicBezTo>
                  <a:cubicBezTo>
                    <a:pt x="1403" y="974"/>
                    <a:pt x="1423" y="954"/>
                    <a:pt x="1423" y="929"/>
                  </a:cubicBezTo>
                  <a:cubicBezTo>
                    <a:pt x="1423" y="45"/>
                    <a:pt x="1423" y="45"/>
                    <a:pt x="1423" y="45"/>
                  </a:cubicBezTo>
                  <a:cubicBezTo>
                    <a:pt x="1423" y="20"/>
                    <a:pt x="1403" y="0"/>
                    <a:pt x="1378" y="0"/>
                  </a:cubicBezTo>
                  <a:close/>
                </a:path>
              </a:pathLst>
            </a:custGeom>
            <a:solidFill>
              <a:srgbClr val="D2D3D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Lato Light" charset="0"/>
              </a:endParaRPr>
            </a:p>
          </p:txBody>
        </p:sp>
        <p:sp>
          <p:nvSpPr>
            <p:cNvPr id="34" name="Freeform 48"/>
            <p:cNvSpPr>
              <a:spLocks/>
            </p:cNvSpPr>
            <p:nvPr/>
          </p:nvSpPr>
          <p:spPr bwMode="auto">
            <a:xfrm>
              <a:off x="6471923" y="1992528"/>
              <a:ext cx="4552622" cy="3106772"/>
            </a:xfrm>
            <a:custGeom>
              <a:avLst/>
              <a:gdLst>
                <a:gd name="T0" fmla="*/ 40 w 1414"/>
                <a:gd name="T1" fmla="*/ 964 h 964"/>
                <a:gd name="T2" fmla="*/ 0 w 1414"/>
                <a:gd name="T3" fmla="*/ 924 h 964"/>
                <a:gd name="T4" fmla="*/ 0 w 1414"/>
                <a:gd name="T5" fmla="*/ 40 h 964"/>
                <a:gd name="T6" fmla="*/ 40 w 1414"/>
                <a:gd name="T7" fmla="*/ 0 h 964"/>
                <a:gd name="T8" fmla="*/ 1373 w 1414"/>
                <a:gd name="T9" fmla="*/ 0 h 964"/>
                <a:gd name="T10" fmla="*/ 1414 w 1414"/>
                <a:gd name="T11" fmla="*/ 40 h 964"/>
                <a:gd name="T12" fmla="*/ 1414 w 1414"/>
                <a:gd name="T13" fmla="*/ 924 h 964"/>
                <a:gd name="T14" fmla="*/ 1373 w 1414"/>
                <a:gd name="T15" fmla="*/ 964 h 964"/>
                <a:gd name="T16" fmla="*/ 40 w 1414"/>
                <a:gd name="T17" fmla="*/ 964 h 9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14" h="964">
                  <a:moveTo>
                    <a:pt x="40" y="964"/>
                  </a:moveTo>
                  <a:cubicBezTo>
                    <a:pt x="18" y="964"/>
                    <a:pt x="0" y="946"/>
                    <a:pt x="0" y="924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1373" y="0"/>
                    <a:pt x="1373" y="0"/>
                    <a:pt x="1373" y="0"/>
                  </a:cubicBezTo>
                  <a:cubicBezTo>
                    <a:pt x="1396" y="0"/>
                    <a:pt x="1414" y="18"/>
                    <a:pt x="1414" y="40"/>
                  </a:cubicBezTo>
                  <a:cubicBezTo>
                    <a:pt x="1414" y="924"/>
                    <a:pt x="1414" y="924"/>
                    <a:pt x="1414" y="924"/>
                  </a:cubicBezTo>
                  <a:cubicBezTo>
                    <a:pt x="1414" y="946"/>
                    <a:pt x="1396" y="964"/>
                    <a:pt x="1373" y="964"/>
                  </a:cubicBezTo>
                  <a:lnTo>
                    <a:pt x="40" y="964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Lato Light" charset="0"/>
              </a:endParaRPr>
            </a:p>
          </p:txBody>
        </p:sp>
        <p:sp>
          <p:nvSpPr>
            <p:cNvPr id="35" name="Rectangle 50"/>
            <p:cNvSpPr>
              <a:spLocks noChangeArrowheads="1"/>
            </p:cNvSpPr>
            <p:nvPr/>
          </p:nvSpPr>
          <p:spPr bwMode="auto">
            <a:xfrm>
              <a:off x="5898415" y="5054180"/>
              <a:ext cx="5654530" cy="10312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Lato Light" charset="0"/>
              </a:endParaRPr>
            </a:p>
          </p:txBody>
        </p:sp>
        <p:sp>
          <p:nvSpPr>
            <p:cNvPr id="36" name="Freeform 51"/>
            <p:cNvSpPr>
              <a:spLocks/>
            </p:cNvSpPr>
            <p:nvPr/>
          </p:nvSpPr>
          <p:spPr bwMode="auto">
            <a:xfrm>
              <a:off x="8318101" y="5054180"/>
              <a:ext cx="811932" cy="58010"/>
            </a:xfrm>
            <a:custGeom>
              <a:avLst/>
              <a:gdLst>
                <a:gd name="T0" fmla="*/ 0 w 252"/>
                <a:gd name="T1" fmla="*/ 0 h 18"/>
                <a:gd name="T2" fmla="*/ 22 w 252"/>
                <a:gd name="T3" fmla="*/ 18 h 18"/>
                <a:gd name="T4" fmla="*/ 230 w 252"/>
                <a:gd name="T5" fmla="*/ 18 h 18"/>
                <a:gd name="T6" fmla="*/ 252 w 252"/>
                <a:gd name="T7" fmla="*/ 0 h 18"/>
                <a:gd name="T8" fmla="*/ 0 w 252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2" h="18">
                  <a:moveTo>
                    <a:pt x="0" y="0"/>
                  </a:moveTo>
                  <a:cubicBezTo>
                    <a:pt x="2" y="10"/>
                    <a:pt x="11" y="18"/>
                    <a:pt x="22" y="18"/>
                  </a:cubicBezTo>
                  <a:cubicBezTo>
                    <a:pt x="230" y="18"/>
                    <a:pt x="230" y="18"/>
                    <a:pt x="230" y="18"/>
                  </a:cubicBezTo>
                  <a:cubicBezTo>
                    <a:pt x="241" y="18"/>
                    <a:pt x="250" y="10"/>
                    <a:pt x="25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B3B4B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Lato Light" charset="0"/>
              </a:endParaRPr>
            </a:p>
          </p:txBody>
        </p:sp>
        <p:sp>
          <p:nvSpPr>
            <p:cNvPr id="37" name="Rectangle 52"/>
            <p:cNvSpPr>
              <a:spLocks noChangeArrowheads="1"/>
            </p:cNvSpPr>
            <p:nvPr/>
          </p:nvSpPr>
          <p:spPr bwMode="auto">
            <a:xfrm>
              <a:off x="6623354" y="2189119"/>
              <a:ext cx="4249758" cy="268458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Lato Light" charset="0"/>
              </a:endParaRPr>
            </a:p>
          </p:txBody>
        </p:sp>
        <p:sp>
          <p:nvSpPr>
            <p:cNvPr id="38" name="Oval 37"/>
            <p:cNvSpPr>
              <a:spLocks noChangeArrowheads="1"/>
            </p:cNvSpPr>
            <p:nvPr/>
          </p:nvSpPr>
          <p:spPr bwMode="auto">
            <a:xfrm>
              <a:off x="8720847" y="2076321"/>
              <a:ext cx="48330" cy="48343"/>
            </a:xfrm>
            <a:prstGeom prst="ellipse">
              <a:avLst/>
            </a:prstGeom>
            <a:solidFill>
              <a:srgbClr val="2C2C2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Lato Light" charset="0"/>
              </a:endParaRPr>
            </a:p>
          </p:txBody>
        </p:sp>
        <p:sp>
          <p:nvSpPr>
            <p:cNvPr id="39" name="Oval 38"/>
            <p:cNvSpPr>
              <a:spLocks noChangeArrowheads="1"/>
            </p:cNvSpPr>
            <p:nvPr/>
          </p:nvSpPr>
          <p:spPr bwMode="auto">
            <a:xfrm>
              <a:off x="8720847" y="2073099"/>
              <a:ext cx="48330" cy="45119"/>
            </a:xfrm>
            <a:prstGeom prst="ellipse">
              <a:avLst/>
            </a:prstGeom>
            <a:solidFill>
              <a:srgbClr val="0A0A0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Lato Light" charset="0"/>
              </a:endParaRPr>
            </a:p>
          </p:txBody>
        </p:sp>
        <p:sp>
          <p:nvSpPr>
            <p:cNvPr id="40" name="Oval 39"/>
            <p:cNvSpPr>
              <a:spLocks noChangeArrowheads="1"/>
            </p:cNvSpPr>
            <p:nvPr/>
          </p:nvSpPr>
          <p:spPr bwMode="auto">
            <a:xfrm>
              <a:off x="8730511" y="2079544"/>
              <a:ext cx="28999" cy="32228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Lato Light" charset="0"/>
              </a:endParaRPr>
            </a:p>
          </p:txBody>
        </p:sp>
        <p:sp>
          <p:nvSpPr>
            <p:cNvPr id="54" name="Oval 53"/>
            <p:cNvSpPr>
              <a:spLocks noChangeArrowheads="1"/>
            </p:cNvSpPr>
            <p:nvPr/>
          </p:nvSpPr>
          <p:spPr bwMode="auto">
            <a:xfrm>
              <a:off x="8736955" y="2089212"/>
              <a:ext cx="16111" cy="16115"/>
            </a:xfrm>
            <a:prstGeom prst="ellipse">
              <a:avLst/>
            </a:prstGeom>
            <a:solidFill>
              <a:srgbClr val="2C99B4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Lato Light" charset="0"/>
              </a:endParaRPr>
            </a:p>
          </p:txBody>
        </p:sp>
        <p:sp>
          <p:nvSpPr>
            <p:cNvPr id="55" name="Freeform 54"/>
            <p:cNvSpPr>
              <a:spLocks/>
            </p:cNvSpPr>
            <p:nvPr/>
          </p:nvSpPr>
          <p:spPr bwMode="auto">
            <a:xfrm>
              <a:off x="8743399" y="2092436"/>
              <a:ext cx="3223" cy="6446"/>
            </a:xfrm>
            <a:custGeom>
              <a:avLst/>
              <a:gdLst>
                <a:gd name="T0" fmla="*/ 1 w 1"/>
                <a:gd name="T1" fmla="*/ 1 h 2"/>
                <a:gd name="T2" fmla="*/ 1 w 1"/>
                <a:gd name="T3" fmla="*/ 2 h 2"/>
                <a:gd name="T4" fmla="*/ 0 w 1"/>
                <a:gd name="T5" fmla="*/ 1 h 2"/>
                <a:gd name="T6" fmla="*/ 1 w 1"/>
                <a:gd name="T7" fmla="*/ 0 h 2"/>
                <a:gd name="T8" fmla="*/ 1 w 1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2">
                  <a:moveTo>
                    <a:pt x="1" y="1"/>
                  </a:moveTo>
                  <a:lnTo>
                    <a:pt x="1" y="2"/>
                  </a:lnTo>
                  <a:lnTo>
                    <a:pt x="0" y="1"/>
                  </a:lnTo>
                  <a:lnTo>
                    <a:pt x="1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Lato Light" charset="0"/>
              </a:endParaRPr>
            </a:p>
          </p:txBody>
        </p:sp>
      </p:grpSp>
      <p:pic>
        <p:nvPicPr>
          <p:cNvPr id="56" name="Picture 55" descr="login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422917" y="3763073"/>
            <a:ext cx="10251223" cy="7105650"/>
          </a:xfrm>
          <a:prstGeom prst="rect">
            <a:avLst/>
          </a:prstGeom>
        </p:spPr>
      </p:pic>
      <p:sp>
        <p:nvSpPr>
          <p:cNvPr id="25" name="Oval 24"/>
          <p:cNvSpPr/>
          <p:nvPr/>
        </p:nvSpPr>
        <p:spPr>
          <a:xfrm>
            <a:off x="23069390" y="523001"/>
            <a:ext cx="859750" cy="859750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2" tIns="45711" rIns="91422" bIns="45711" rtlCol="0" anchor="ctr"/>
          <a:lstStyle/>
          <a:p>
            <a:pPr algn="ctr"/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23109785" y="607069"/>
            <a:ext cx="807966" cy="615480"/>
          </a:xfrm>
          <a:prstGeom prst="rect">
            <a:avLst/>
          </a:prstGeom>
          <a:noFill/>
        </p:spPr>
        <p:txBody>
          <a:bodyPr wrap="none" lIns="182807" tIns="91404" rIns="182807" bIns="91404" rtlCol="0">
            <a:spAutoFit/>
          </a:bodyPr>
          <a:lstStyle/>
          <a:p>
            <a:pPr algn="ctr"/>
            <a:fld id="{260E2A6B-A809-4840-BF14-8648BC0BDF87}" type="slidenum">
              <a:rPr lang="id-ID" sz="2800" b="1" i="0" smtClean="0">
                <a:solidFill>
                  <a:schemeClr val="bg1"/>
                </a:solidFill>
                <a:latin typeface="Lato Bold" charset="0"/>
                <a:cs typeface="Lato Bold" charset="0"/>
              </a:rPr>
              <a:pPr algn="ctr"/>
              <a:t>15</a:t>
            </a:fld>
            <a:endParaRPr lang="id-ID" sz="2800" b="1" i="0" dirty="0">
              <a:solidFill>
                <a:schemeClr val="bg1"/>
              </a:solidFill>
              <a:latin typeface="Lato Bold" charset="0"/>
              <a:cs typeface="Lato Bold" charset="0"/>
            </a:endParaRPr>
          </a:p>
        </p:txBody>
      </p:sp>
      <p:sp>
        <p:nvSpPr>
          <p:cNvPr id="27" name="Subtitle 2"/>
          <p:cNvSpPr txBox="1">
            <a:spLocks/>
          </p:cNvSpPr>
          <p:nvPr/>
        </p:nvSpPr>
        <p:spPr>
          <a:xfrm>
            <a:off x="2053935" y="7880359"/>
            <a:ext cx="5430927" cy="1032144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r>
              <a:rPr lang="en-US" sz="2200" dirty="0" smtClean="0">
                <a:solidFill>
                  <a:schemeClr val="tx1"/>
                </a:solidFill>
                <a:latin typeface="Lato Light" charset="0"/>
              </a:rPr>
              <a:t>Once completed assessments can be submitted for review</a:t>
            </a:r>
            <a:endParaRPr lang="en-US" sz="2000" dirty="0"/>
          </a:p>
        </p:txBody>
      </p:sp>
      <p:sp>
        <p:nvSpPr>
          <p:cNvPr id="28" name="TextBox 27"/>
          <p:cNvSpPr txBox="1"/>
          <p:nvPr/>
        </p:nvSpPr>
        <p:spPr>
          <a:xfrm>
            <a:off x="2184567" y="7418694"/>
            <a:ext cx="4826771" cy="4616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2400" b="1" dirty="0" smtClean="0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Submit Assessments for review</a:t>
            </a:r>
            <a:endParaRPr lang="en-US" sz="2400" b="1" dirty="0">
              <a:solidFill>
                <a:schemeClr val="tx2"/>
              </a:solidFill>
              <a:latin typeface="Lato Black" charset="0"/>
              <a:ea typeface="Lato Black" charset="0"/>
              <a:cs typeface="Lato Black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1017198" y="7113855"/>
            <a:ext cx="869149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9600" b="1" dirty="0">
                <a:solidFill>
                  <a:schemeClr val="accent1"/>
                </a:solidFill>
                <a:latin typeface="Lato Heavy" charset="0"/>
                <a:ea typeface="Lato Heavy" charset="0"/>
                <a:cs typeface="Lato Heavy" charset="0"/>
              </a:rPr>
              <a:t>3</a:t>
            </a:r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ight Triangle 52"/>
          <p:cNvSpPr/>
          <p:nvPr/>
        </p:nvSpPr>
        <p:spPr>
          <a:xfrm rot="5400000" flipV="1">
            <a:off x="7178665" y="-5952029"/>
            <a:ext cx="11246953" cy="23151016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907330" y="538843"/>
            <a:ext cx="11966737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800" b="1" dirty="0" smtClean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Commenting Capability</a:t>
            </a:r>
            <a:endParaRPr lang="id-ID" sz="8800" b="1" dirty="0">
              <a:solidFill>
                <a:schemeClr val="tx2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2032167" y="5833795"/>
            <a:ext cx="5430927" cy="1000790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r>
              <a:rPr lang="en-US" sz="2200" dirty="0" smtClean="0">
                <a:solidFill>
                  <a:schemeClr val="tx1"/>
                </a:solidFill>
                <a:latin typeface="Lato Light" charset="0"/>
              </a:rPr>
              <a:t>Commenting systems supports threaded comments.</a:t>
            </a:r>
            <a:endParaRPr lang="en-US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2108373" y="3149200"/>
            <a:ext cx="3177473" cy="4616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2400" b="1" dirty="0" smtClean="0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Commenting System</a:t>
            </a:r>
            <a:endParaRPr lang="en-US" sz="2400" b="1" dirty="0">
              <a:solidFill>
                <a:schemeClr val="tx2"/>
              </a:solidFill>
              <a:latin typeface="Lato Black" charset="0"/>
              <a:ea typeface="Lato Black" charset="0"/>
              <a:cs typeface="Lato Black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981003" y="2855260"/>
            <a:ext cx="898003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9600" b="1" dirty="0">
                <a:solidFill>
                  <a:schemeClr val="accent1"/>
                </a:solidFill>
                <a:latin typeface="Lato Heavy" charset="0"/>
                <a:ea typeface="Lato Heavy" charset="0"/>
                <a:cs typeface="Lato Heavy" charset="0"/>
              </a:rPr>
              <a:t>1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162799" y="5372130"/>
            <a:ext cx="3074881" cy="4616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2400" b="1" dirty="0" smtClean="0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Threaded Comments</a:t>
            </a:r>
            <a:endParaRPr lang="en-US" sz="2400" b="1" dirty="0">
              <a:solidFill>
                <a:schemeClr val="tx2"/>
              </a:solidFill>
              <a:latin typeface="Lato Black" charset="0"/>
              <a:ea typeface="Lato Black" charset="0"/>
              <a:cs typeface="Lato Black" charset="0"/>
            </a:endParaRPr>
          </a:p>
        </p:txBody>
      </p:sp>
      <p:sp>
        <p:nvSpPr>
          <p:cNvPr id="18" name="Subtitle 2"/>
          <p:cNvSpPr txBox="1">
            <a:spLocks/>
          </p:cNvSpPr>
          <p:nvPr/>
        </p:nvSpPr>
        <p:spPr>
          <a:xfrm>
            <a:off x="2032167" y="3648962"/>
            <a:ext cx="6540333" cy="1032144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200" dirty="0" smtClean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rPr>
              <a:t>Analysts or respondents can add comments and discuss about the questions within the system.</a:t>
            </a:r>
          </a:p>
        </p:txBody>
      </p:sp>
      <p:sp>
        <p:nvSpPr>
          <p:cNvPr id="24" name="Rectangle 23"/>
          <p:cNvSpPr/>
          <p:nvPr/>
        </p:nvSpPr>
        <p:spPr>
          <a:xfrm>
            <a:off x="981003" y="5067291"/>
            <a:ext cx="898003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9600" b="1" dirty="0">
                <a:solidFill>
                  <a:schemeClr val="accent1"/>
                </a:solidFill>
                <a:latin typeface="Lato Heavy" charset="0"/>
                <a:ea typeface="Lato Heavy" charset="0"/>
                <a:cs typeface="Lato Heavy" charset="0"/>
              </a:rPr>
              <a:t>2</a:t>
            </a:r>
          </a:p>
        </p:txBody>
      </p:sp>
      <p:sp>
        <p:nvSpPr>
          <p:cNvPr id="31" name="Subtitle 2">
            <a:extLst>
              <a:ext uri="{FF2B5EF4-FFF2-40B4-BE49-F238E27FC236}">
                <a16:creationId xmlns="" xmlns:a16="http://schemas.microsoft.com/office/drawing/2014/main" id="{7D196DB2-A0E0-44BA-B10C-B902769DE0CD}"/>
              </a:ext>
            </a:extLst>
          </p:cNvPr>
          <p:cNvSpPr txBox="1">
            <a:spLocks/>
          </p:cNvSpPr>
          <p:nvPr/>
        </p:nvSpPr>
        <p:spPr>
          <a:xfrm>
            <a:off x="840506" y="1789445"/>
            <a:ext cx="9909384" cy="764891"/>
          </a:xfrm>
          <a:prstGeom prst="rect">
            <a:avLst/>
          </a:prstGeom>
        </p:spPr>
        <p:txBody>
          <a:bodyPr vert="horz" wrap="non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200" dirty="0" smtClean="0"/>
              <a:t>Assessment level comments for each questionnaire</a:t>
            </a:r>
            <a:endParaRPr lang="en-US" sz="3100" dirty="0">
              <a:latin typeface="Lato Light"/>
              <a:cs typeface="Lato Light"/>
            </a:endParaRPr>
          </a:p>
        </p:txBody>
      </p:sp>
      <p:grpSp>
        <p:nvGrpSpPr>
          <p:cNvPr id="29" name="Group 39"/>
          <p:cNvGrpSpPr/>
          <p:nvPr/>
        </p:nvGrpSpPr>
        <p:grpSpPr>
          <a:xfrm>
            <a:off x="9674226" y="3200401"/>
            <a:ext cx="13639800" cy="8610600"/>
            <a:chOff x="5898415" y="1976415"/>
            <a:chExt cx="5654530" cy="3255020"/>
          </a:xfrm>
        </p:grpSpPr>
        <p:sp>
          <p:nvSpPr>
            <p:cNvPr id="30" name="Freeform 45"/>
            <p:cNvSpPr>
              <a:spLocks/>
            </p:cNvSpPr>
            <p:nvPr/>
          </p:nvSpPr>
          <p:spPr bwMode="auto">
            <a:xfrm>
              <a:off x="5898415" y="5105745"/>
              <a:ext cx="2848207" cy="125690"/>
            </a:xfrm>
            <a:custGeom>
              <a:avLst/>
              <a:gdLst>
                <a:gd name="T0" fmla="*/ 0 w 885"/>
                <a:gd name="T1" fmla="*/ 16 h 39"/>
                <a:gd name="T2" fmla="*/ 78 w 885"/>
                <a:gd name="T3" fmla="*/ 39 h 39"/>
                <a:gd name="T4" fmla="*/ 885 w 885"/>
                <a:gd name="T5" fmla="*/ 39 h 39"/>
                <a:gd name="T6" fmla="*/ 885 w 885"/>
                <a:gd name="T7" fmla="*/ 0 h 39"/>
                <a:gd name="T8" fmla="*/ 0 w 885"/>
                <a:gd name="T9" fmla="*/ 0 h 39"/>
                <a:gd name="T10" fmla="*/ 0 w 885"/>
                <a:gd name="T11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85" h="39">
                  <a:moveTo>
                    <a:pt x="0" y="16"/>
                  </a:moveTo>
                  <a:cubicBezTo>
                    <a:pt x="0" y="23"/>
                    <a:pt x="30" y="39"/>
                    <a:pt x="78" y="39"/>
                  </a:cubicBezTo>
                  <a:cubicBezTo>
                    <a:pt x="126" y="39"/>
                    <a:pt x="885" y="39"/>
                    <a:pt x="885" y="39"/>
                  </a:cubicBezTo>
                  <a:cubicBezTo>
                    <a:pt x="885" y="0"/>
                    <a:pt x="885" y="0"/>
                    <a:pt x="885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6"/>
                  </a:lnTo>
                  <a:close/>
                </a:path>
              </a:pathLst>
            </a:custGeom>
            <a:solidFill>
              <a:srgbClr val="B3B4B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Lato Light" charset="0"/>
              </a:endParaRPr>
            </a:p>
          </p:txBody>
        </p:sp>
        <p:sp>
          <p:nvSpPr>
            <p:cNvPr id="32" name="Freeform 46"/>
            <p:cNvSpPr>
              <a:spLocks/>
            </p:cNvSpPr>
            <p:nvPr/>
          </p:nvSpPr>
          <p:spPr bwMode="auto">
            <a:xfrm>
              <a:off x="8704736" y="5105745"/>
              <a:ext cx="2848207" cy="125690"/>
            </a:xfrm>
            <a:custGeom>
              <a:avLst/>
              <a:gdLst>
                <a:gd name="T0" fmla="*/ 884 w 884"/>
                <a:gd name="T1" fmla="*/ 16 h 39"/>
                <a:gd name="T2" fmla="*/ 806 w 884"/>
                <a:gd name="T3" fmla="*/ 39 h 39"/>
                <a:gd name="T4" fmla="*/ 0 w 884"/>
                <a:gd name="T5" fmla="*/ 39 h 39"/>
                <a:gd name="T6" fmla="*/ 0 w 884"/>
                <a:gd name="T7" fmla="*/ 0 h 39"/>
                <a:gd name="T8" fmla="*/ 884 w 884"/>
                <a:gd name="T9" fmla="*/ 0 h 39"/>
                <a:gd name="T10" fmla="*/ 884 w 884"/>
                <a:gd name="T11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84" h="39">
                  <a:moveTo>
                    <a:pt x="884" y="16"/>
                  </a:moveTo>
                  <a:cubicBezTo>
                    <a:pt x="884" y="23"/>
                    <a:pt x="854" y="39"/>
                    <a:pt x="806" y="39"/>
                  </a:cubicBezTo>
                  <a:cubicBezTo>
                    <a:pt x="758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84" y="0"/>
                    <a:pt x="884" y="0"/>
                    <a:pt x="884" y="0"/>
                  </a:cubicBezTo>
                  <a:lnTo>
                    <a:pt x="884" y="16"/>
                  </a:lnTo>
                  <a:close/>
                </a:path>
              </a:pathLst>
            </a:custGeom>
            <a:solidFill>
              <a:srgbClr val="B3B4B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Lato Light" charset="0"/>
              </a:endParaRPr>
            </a:p>
          </p:txBody>
        </p:sp>
        <p:sp>
          <p:nvSpPr>
            <p:cNvPr id="33" name="Freeform 47"/>
            <p:cNvSpPr>
              <a:spLocks/>
            </p:cNvSpPr>
            <p:nvPr/>
          </p:nvSpPr>
          <p:spPr bwMode="auto">
            <a:xfrm>
              <a:off x="6455812" y="1976415"/>
              <a:ext cx="4581618" cy="3138999"/>
            </a:xfrm>
            <a:custGeom>
              <a:avLst/>
              <a:gdLst>
                <a:gd name="T0" fmla="*/ 1378 w 1423"/>
                <a:gd name="T1" fmla="*/ 0 h 974"/>
                <a:gd name="T2" fmla="*/ 45 w 1423"/>
                <a:gd name="T3" fmla="*/ 0 h 974"/>
                <a:gd name="T4" fmla="*/ 0 w 1423"/>
                <a:gd name="T5" fmla="*/ 45 h 974"/>
                <a:gd name="T6" fmla="*/ 0 w 1423"/>
                <a:gd name="T7" fmla="*/ 218 h 974"/>
                <a:gd name="T8" fmla="*/ 0 w 1423"/>
                <a:gd name="T9" fmla="*/ 929 h 974"/>
                <a:gd name="T10" fmla="*/ 45 w 1423"/>
                <a:gd name="T11" fmla="*/ 974 h 974"/>
                <a:gd name="T12" fmla="*/ 1378 w 1423"/>
                <a:gd name="T13" fmla="*/ 974 h 974"/>
                <a:gd name="T14" fmla="*/ 1423 w 1423"/>
                <a:gd name="T15" fmla="*/ 929 h 974"/>
                <a:gd name="T16" fmla="*/ 1423 w 1423"/>
                <a:gd name="T17" fmla="*/ 45 h 974"/>
                <a:gd name="T18" fmla="*/ 1378 w 1423"/>
                <a:gd name="T19" fmla="*/ 0 h 9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23" h="974">
                  <a:moveTo>
                    <a:pt x="1378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20" y="0"/>
                    <a:pt x="0" y="20"/>
                    <a:pt x="0" y="45"/>
                  </a:cubicBezTo>
                  <a:cubicBezTo>
                    <a:pt x="0" y="218"/>
                    <a:pt x="0" y="218"/>
                    <a:pt x="0" y="218"/>
                  </a:cubicBezTo>
                  <a:cubicBezTo>
                    <a:pt x="0" y="929"/>
                    <a:pt x="0" y="929"/>
                    <a:pt x="0" y="929"/>
                  </a:cubicBezTo>
                  <a:cubicBezTo>
                    <a:pt x="0" y="954"/>
                    <a:pt x="20" y="974"/>
                    <a:pt x="45" y="974"/>
                  </a:cubicBezTo>
                  <a:cubicBezTo>
                    <a:pt x="1378" y="974"/>
                    <a:pt x="1378" y="974"/>
                    <a:pt x="1378" y="974"/>
                  </a:cubicBezTo>
                  <a:cubicBezTo>
                    <a:pt x="1403" y="974"/>
                    <a:pt x="1423" y="954"/>
                    <a:pt x="1423" y="929"/>
                  </a:cubicBezTo>
                  <a:cubicBezTo>
                    <a:pt x="1423" y="45"/>
                    <a:pt x="1423" y="45"/>
                    <a:pt x="1423" y="45"/>
                  </a:cubicBezTo>
                  <a:cubicBezTo>
                    <a:pt x="1423" y="20"/>
                    <a:pt x="1403" y="0"/>
                    <a:pt x="1378" y="0"/>
                  </a:cubicBezTo>
                  <a:close/>
                </a:path>
              </a:pathLst>
            </a:custGeom>
            <a:solidFill>
              <a:srgbClr val="D2D3D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Lato Light" charset="0"/>
              </a:endParaRPr>
            </a:p>
          </p:txBody>
        </p:sp>
        <p:sp>
          <p:nvSpPr>
            <p:cNvPr id="34" name="Freeform 48"/>
            <p:cNvSpPr>
              <a:spLocks/>
            </p:cNvSpPr>
            <p:nvPr/>
          </p:nvSpPr>
          <p:spPr bwMode="auto">
            <a:xfrm>
              <a:off x="6471923" y="1992528"/>
              <a:ext cx="4552622" cy="3106772"/>
            </a:xfrm>
            <a:custGeom>
              <a:avLst/>
              <a:gdLst>
                <a:gd name="T0" fmla="*/ 40 w 1414"/>
                <a:gd name="T1" fmla="*/ 964 h 964"/>
                <a:gd name="T2" fmla="*/ 0 w 1414"/>
                <a:gd name="T3" fmla="*/ 924 h 964"/>
                <a:gd name="T4" fmla="*/ 0 w 1414"/>
                <a:gd name="T5" fmla="*/ 40 h 964"/>
                <a:gd name="T6" fmla="*/ 40 w 1414"/>
                <a:gd name="T7" fmla="*/ 0 h 964"/>
                <a:gd name="T8" fmla="*/ 1373 w 1414"/>
                <a:gd name="T9" fmla="*/ 0 h 964"/>
                <a:gd name="T10" fmla="*/ 1414 w 1414"/>
                <a:gd name="T11" fmla="*/ 40 h 964"/>
                <a:gd name="T12" fmla="*/ 1414 w 1414"/>
                <a:gd name="T13" fmla="*/ 924 h 964"/>
                <a:gd name="T14" fmla="*/ 1373 w 1414"/>
                <a:gd name="T15" fmla="*/ 964 h 964"/>
                <a:gd name="T16" fmla="*/ 40 w 1414"/>
                <a:gd name="T17" fmla="*/ 964 h 9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14" h="964">
                  <a:moveTo>
                    <a:pt x="40" y="964"/>
                  </a:moveTo>
                  <a:cubicBezTo>
                    <a:pt x="18" y="964"/>
                    <a:pt x="0" y="946"/>
                    <a:pt x="0" y="924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1373" y="0"/>
                    <a:pt x="1373" y="0"/>
                    <a:pt x="1373" y="0"/>
                  </a:cubicBezTo>
                  <a:cubicBezTo>
                    <a:pt x="1396" y="0"/>
                    <a:pt x="1414" y="18"/>
                    <a:pt x="1414" y="40"/>
                  </a:cubicBezTo>
                  <a:cubicBezTo>
                    <a:pt x="1414" y="924"/>
                    <a:pt x="1414" y="924"/>
                    <a:pt x="1414" y="924"/>
                  </a:cubicBezTo>
                  <a:cubicBezTo>
                    <a:pt x="1414" y="946"/>
                    <a:pt x="1396" y="964"/>
                    <a:pt x="1373" y="964"/>
                  </a:cubicBezTo>
                  <a:lnTo>
                    <a:pt x="40" y="964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Lato Light" charset="0"/>
              </a:endParaRPr>
            </a:p>
          </p:txBody>
        </p:sp>
        <p:sp>
          <p:nvSpPr>
            <p:cNvPr id="35" name="Rectangle 50"/>
            <p:cNvSpPr>
              <a:spLocks noChangeArrowheads="1"/>
            </p:cNvSpPr>
            <p:nvPr/>
          </p:nvSpPr>
          <p:spPr bwMode="auto">
            <a:xfrm>
              <a:off x="5898415" y="5054180"/>
              <a:ext cx="5654530" cy="10312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Lato Light" charset="0"/>
              </a:endParaRPr>
            </a:p>
          </p:txBody>
        </p:sp>
        <p:sp>
          <p:nvSpPr>
            <p:cNvPr id="36" name="Freeform 51"/>
            <p:cNvSpPr>
              <a:spLocks/>
            </p:cNvSpPr>
            <p:nvPr/>
          </p:nvSpPr>
          <p:spPr bwMode="auto">
            <a:xfrm>
              <a:off x="8318101" y="5054180"/>
              <a:ext cx="811932" cy="58010"/>
            </a:xfrm>
            <a:custGeom>
              <a:avLst/>
              <a:gdLst>
                <a:gd name="T0" fmla="*/ 0 w 252"/>
                <a:gd name="T1" fmla="*/ 0 h 18"/>
                <a:gd name="T2" fmla="*/ 22 w 252"/>
                <a:gd name="T3" fmla="*/ 18 h 18"/>
                <a:gd name="T4" fmla="*/ 230 w 252"/>
                <a:gd name="T5" fmla="*/ 18 h 18"/>
                <a:gd name="T6" fmla="*/ 252 w 252"/>
                <a:gd name="T7" fmla="*/ 0 h 18"/>
                <a:gd name="T8" fmla="*/ 0 w 252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2" h="18">
                  <a:moveTo>
                    <a:pt x="0" y="0"/>
                  </a:moveTo>
                  <a:cubicBezTo>
                    <a:pt x="2" y="10"/>
                    <a:pt x="11" y="18"/>
                    <a:pt x="22" y="18"/>
                  </a:cubicBezTo>
                  <a:cubicBezTo>
                    <a:pt x="230" y="18"/>
                    <a:pt x="230" y="18"/>
                    <a:pt x="230" y="18"/>
                  </a:cubicBezTo>
                  <a:cubicBezTo>
                    <a:pt x="241" y="18"/>
                    <a:pt x="250" y="10"/>
                    <a:pt x="25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B3B4B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Lato Light" charset="0"/>
              </a:endParaRPr>
            </a:p>
          </p:txBody>
        </p:sp>
        <p:sp>
          <p:nvSpPr>
            <p:cNvPr id="37" name="Rectangle 52"/>
            <p:cNvSpPr>
              <a:spLocks noChangeArrowheads="1"/>
            </p:cNvSpPr>
            <p:nvPr/>
          </p:nvSpPr>
          <p:spPr bwMode="auto">
            <a:xfrm>
              <a:off x="6623354" y="2189119"/>
              <a:ext cx="4249758" cy="268458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Lato Light" charset="0"/>
              </a:endParaRPr>
            </a:p>
          </p:txBody>
        </p:sp>
        <p:sp>
          <p:nvSpPr>
            <p:cNvPr id="38" name="Oval 37"/>
            <p:cNvSpPr>
              <a:spLocks noChangeArrowheads="1"/>
            </p:cNvSpPr>
            <p:nvPr/>
          </p:nvSpPr>
          <p:spPr bwMode="auto">
            <a:xfrm>
              <a:off x="8720847" y="2076321"/>
              <a:ext cx="48330" cy="48343"/>
            </a:xfrm>
            <a:prstGeom prst="ellipse">
              <a:avLst/>
            </a:prstGeom>
            <a:solidFill>
              <a:srgbClr val="2C2C2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Lato Light" charset="0"/>
              </a:endParaRPr>
            </a:p>
          </p:txBody>
        </p:sp>
        <p:sp>
          <p:nvSpPr>
            <p:cNvPr id="39" name="Oval 38"/>
            <p:cNvSpPr>
              <a:spLocks noChangeArrowheads="1"/>
            </p:cNvSpPr>
            <p:nvPr/>
          </p:nvSpPr>
          <p:spPr bwMode="auto">
            <a:xfrm>
              <a:off x="8720847" y="2073099"/>
              <a:ext cx="48330" cy="45119"/>
            </a:xfrm>
            <a:prstGeom prst="ellipse">
              <a:avLst/>
            </a:prstGeom>
            <a:solidFill>
              <a:srgbClr val="0A0A0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Lato Light" charset="0"/>
              </a:endParaRPr>
            </a:p>
          </p:txBody>
        </p:sp>
        <p:sp>
          <p:nvSpPr>
            <p:cNvPr id="40" name="Oval 39"/>
            <p:cNvSpPr>
              <a:spLocks noChangeArrowheads="1"/>
            </p:cNvSpPr>
            <p:nvPr/>
          </p:nvSpPr>
          <p:spPr bwMode="auto">
            <a:xfrm>
              <a:off x="8730511" y="2079544"/>
              <a:ext cx="28999" cy="32228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Lato Light" charset="0"/>
              </a:endParaRPr>
            </a:p>
          </p:txBody>
        </p:sp>
        <p:sp>
          <p:nvSpPr>
            <p:cNvPr id="54" name="Oval 53"/>
            <p:cNvSpPr>
              <a:spLocks noChangeArrowheads="1"/>
            </p:cNvSpPr>
            <p:nvPr/>
          </p:nvSpPr>
          <p:spPr bwMode="auto">
            <a:xfrm>
              <a:off x="8736955" y="2089212"/>
              <a:ext cx="16111" cy="16115"/>
            </a:xfrm>
            <a:prstGeom prst="ellipse">
              <a:avLst/>
            </a:prstGeom>
            <a:solidFill>
              <a:srgbClr val="2C99B4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Lato Light" charset="0"/>
              </a:endParaRPr>
            </a:p>
          </p:txBody>
        </p:sp>
        <p:sp>
          <p:nvSpPr>
            <p:cNvPr id="55" name="Freeform 54"/>
            <p:cNvSpPr>
              <a:spLocks/>
            </p:cNvSpPr>
            <p:nvPr/>
          </p:nvSpPr>
          <p:spPr bwMode="auto">
            <a:xfrm>
              <a:off x="8743399" y="2092436"/>
              <a:ext cx="3223" cy="6446"/>
            </a:xfrm>
            <a:custGeom>
              <a:avLst/>
              <a:gdLst>
                <a:gd name="T0" fmla="*/ 1 w 1"/>
                <a:gd name="T1" fmla="*/ 1 h 2"/>
                <a:gd name="T2" fmla="*/ 1 w 1"/>
                <a:gd name="T3" fmla="*/ 2 h 2"/>
                <a:gd name="T4" fmla="*/ 0 w 1"/>
                <a:gd name="T5" fmla="*/ 1 h 2"/>
                <a:gd name="T6" fmla="*/ 1 w 1"/>
                <a:gd name="T7" fmla="*/ 0 h 2"/>
                <a:gd name="T8" fmla="*/ 1 w 1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2">
                  <a:moveTo>
                    <a:pt x="1" y="1"/>
                  </a:moveTo>
                  <a:lnTo>
                    <a:pt x="1" y="2"/>
                  </a:lnTo>
                  <a:lnTo>
                    <a:pt x="0" y="1"/>
                  </a:lnTo>
                  <a:lnTo>
                    <a:pt x="1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Lato Light" charset="0"/>
              </a:endParaRPr>
            </a:p>
          </p:txBody>
        </p:sp>
      </p:grpSp>
      <p:pic>
        <p:nvPicPr>
          <p:cNvPr id="56" name="Picture 55" descr="login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422917" y="3763073"/>
            <a:ext cx="10251223" cy="7105650"/>
          </a:xfrm>
          <a:prstGeom prst="rect">
            <a:avLst/>
          </a:prstGeom>
        </p:spPr>
      </p:pic>
      <p:sp>
        <p:nvSpPr>
          <p:cNvPr id="25" name="Oval 24"/>
          <p:cNvSpPr/>
          <p:nvPr/>
        </p:nvSpPr>
        <p:spPr>
          <a:xfrm>
            <a:off x="23069390" y="523001"/>
            <a:ext cx="859750" cy="859750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2" tIns="45711" rIns="91422" bIns="45711" rtlCol="0" anchor="ctr"/>
          <a:lstStyle/>
          <a:p>
            <a:pPr algn="ctr"/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23109785" y="607069"/>
            <a:ext cx="807966" cy="615480"/>
          </a:xfrm>
          <a:prstGeom prst="rect">
            <a:avLst/>
          </a:prstGeom>
          <a:noFill/>
        </p:spPr>
        <p:txBody>
          <a:bodyPr wrap="none" lIns="182807" tIns="91404" rIns="182807" bIns="91404" rtlCol="0">
            <a:spAutoFit/>
          </a:bodyPr>
          <a:lstStyle/>
          <a:p>
            <a:pPr algn="ctr"/>
            <a:fld id="{260E2A6B-A809-4840-BF14-8648BC0BDF87}" type="slidenum">
              <a:rPr lang="id-ID" sz="2800" b="1" i="0" smtClean="0">
                <a:solidFill>
                  <a:schemeClr val="bg1"/>
                </a:solidFill>
                <a:latin typeface="Lato Bold" charset="0"/>
                <a:cs typeface="Lato Bold" charset="0"/>
              </a:rPr>
              <a:pPr algn="ctr"/>
              <a:t>16</a:t>
            </a:fld>
            <a:endParaRPr lang="id-ID" sz="2800" b="1" i="0" dirty="0">
              <a:solidFill>
                <a:schemeClr val="bg1"/>
              </a:solidFill>
              <a:latin typeface="Lato Bold" charset="0"/>
              <a:cs typeface="Lato Bold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 advClick="0"/>
    </mc:Choice>
    <mc:Fallback>
      <p:transition advClick="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ight Triangle 52"/>
          <p:cNvSpPr/>
          <p:nvPr/>
        </p:nvSpPr>
        <p:spPr>
          <a:xfrm rot="5400000" flipV="1">
            <a:off x="7178665" y="-5952029"/>
            <a:ext cx="11246953" cy="23151016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907330" y="538843"/>
            <a:ext cx="13773322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800" b="1" dirty="0" smtClean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Conversations using emails</a:t>
            </a: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2032167" y="5833795"/>
            <a:ext cx="5430927" cy="1438409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r>
              <a:rPr lang="en-US" sz="2200" dirty="0" smtClean="0">
                <a:solidFill>
                  <a:schemeClr val="tx1"/>
                </a:solidFill>
                <a:latin typeface="Lato Light" charset="0"/>
              </a:rPr>
              <a:t>Netspective Attest integrates with email communication subsystem and displays the email conversations.</a:t>
            </a:r>
            <a:endParaRPr lang="en-US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2108373" y="3149200"/>
            <a:ext cx="2382383" cy="4616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2400" b="1" dirty="0" smtClean="0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Communication</a:t>
            </a:r>
            <a:endParaRPr lang="en-US" sz="2400" b="1" dirty="0">
              <a:solidFill>
                <a:schemeClr val="tx2"/>
              </a:solidFill>
              <a:latin typeface="Lato Black" charset="0"/>
              <a:ea typeface="Lato Black" charset="0"/>
              <a:cs typeface="Lato Black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981003" y="2855260"/>
            <a:ext cx="898003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9600" b="1" dirty="0">
                <a:solidFill>
                  <a:schemeClr val="accent1"/>
                </a:solidFill>
                <a:latin typeface="Lato Heavy" charset="0"/>
                <a:ea typeface="Lato Heavy" charset="0"/>
                <a:cs typeface="Lato Heavy" charset="0"/>
              </a:rPr>
              <a:t>1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162799" y="5372130"/>
            <a:ext cx="3716082" cy="4616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2400" b="1" dirty="0" smtClean="0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Analyst  Communications</a:t>
            </a:r>
            <a:endParaRPr lang="en-US" sz="2400" b="1" dirty="0">
              <a:solidFill>
                <a:schemeClr val="tx2"/>
              </a:solidFill>
              <a:latin typeface="Lato Black" charset="0"/>
              <a:ea typeface="Lato Black" charset="0"/>
              <a:cs typeface="Lato Black" charset="0"/>
            </a:endParaRPr>
          </a:p>
        </p:txBody>
      </p:sp>
      <p:sp>
        <p:nvSpPr>
          <p:cNvPr id="18" name="Subtitle 2"/>
          <p:cNvSpPr txBox="1">
            <a:spLocks/>
          </p:cNvSpPr>
          <p:nvPr/>
        </p:nvSpPr>
        <p:spPr>
          <a:xfrm>
            <a:off x="2032167" y="3648962"/>
            <a:ext cx="6540333" cy="1032144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200" dirty="0" smtClean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rPr>
              <a:t>Respondents users can communicate with Analysts and ask clarifications on the  questions.</a:t>
            </a:r>
          </a:p>
        </p:txBody>
      </p:sp>
      <p:sp>
        <p:nvSpPr>
          <p:cNvPr id="24" name="Rectangle 23"/>
          <p:cNvSpPr/>
          <p:nvPr/>
        </p:nvSpPr>
        <p:spPr>
          <a:xfrm>
            <a:off x="981003" y="5067291"/>
            <a:ext cx="898003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9600" b="1" dirty="0">
                <a:solidFill>
                  <a:schemeClr val="accent1"/>
                </a:solidFill>
                <a:latin typeface="Lato Heavy" charset="0"/>
                <a:ea typeface="Lato Heavy" charset="0"/>
                <a:cs typeface="Lato Heavy" charset="0"/>
              </a:rPr>
              <a:t>2</a:t>
            </a:r>
          </a:p>
        </p:txBody>
      </p:sp>
      <p:sp>
        <p:nvSpPr>
          <p:cNvPr id="31" name="Subtitle 2">
            <a:extLst>
              <a:ext uri="{FF2B5EF4-FFF2-40B4-BE49-F238E27FC236}">
                <a16:creationId xmlns="" xmlns:a16="http://schemas.microsoft.com/office/drawing/2014/main" id="{7D196DB2-A0E0-44BA-B10C-B902769DE0CD}"/>
              </a:ext>
            </a:extLst>
          </p:cNvPr>
          <p:cNvSpPr txBox="1">
            <a:spLocks/>
          </p:cNvSpPr>
          <p:nvPr/>
        </p:nvSpPr>
        <p:spPr>
          <a:xfrm>
            <a:off x="840506" y="1789445"/>
            <a:ext cx="10189910" cy="810545"/>
          </a:xfrm>
          <a:prstGeom prst="rect">
            <a:avLst/>
          </a:prstGeom>
        </p:spPr>
        <p:txBody>
          <a:bodyPr vert="horz" wrap="non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200" dirty="0" smtClean="0"/>
              <a:t>Email Communication between Analyst and Assessee</a:t>
            </a:r>
            <a:endParaRPr lang="en-US" sz="3100" dirty="0">
              <a:latin typeface="Lato Light"/>
              <a:cs typeface="Lato Light"/>
            </a:endParaRPr>
          </a:p>
        </p:txBody>
      </p:sp>
      <p:grpSp>
        <p:nvGrpSpPr>
          <p:cNvPr id="26" name="Group 39"/>
          <p:cNvGrpSpPr/>
          <p:nvPr/>
        </p:nvGrpSpPr>
        <p:grpSpPr>
          <a:xfrm>
            <a:off x="9674226" y="3200401"/>
            <a:ext cx="13639800" cy="8610600"/>
            <a:chOff x="5898415" y="1976415"/>
            <a:chExt cx="5654530" cy="3255020"/>
          </a:xfrm>
        </p:grpSpPr>
        <p:sp>
          <p:nvSpPr>
            <p:cNvPr id="27" name="Freeform 45"/>
            <p:cNvSpPr>
              <a:spLocks/>
            </p:cNvSpPr>
            <p:nvPr/>
          </p:nvSpPr>
          <p:spPr bwMode="auto">
            <a:xfrm>
              <a:off x="5898415" y="5105745"/>
              <a:ext cx="2848207" cy="125690"/>
            </a:xfrm>
            <a:custGeom>
              <a:avLst/>
              <a:gdLst>
                <a:gd name="T0" fmla="*/ 0 w 885"/>
                <a:gd name="T1" fmla="*/ 16 h 39"/>
                <a:gd name="T2" fmla="*/ 78 w 885"/>
                <a:gd name="T3" fmla="*/ 39 h 39"/>
                <a:gd name="T4" fmla="*/ 885 w 885"/>
                <a:gd name="T5" fmla="*/ 39 h 39"/>
                <a:gd name="T6" fmla="*/ 885 w 885"/>
                <a:gd name="T7" fmla="*/ 0 h 39"/>
                <a:gd name="T8" fmla="*/ 0 w 885"/>
                <a:gd name="T9" fmla="*/ 0 h 39"/>
                <a:gd name="T10" fmla="*/ 0 w 885"/>
                <a:gd name="T11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85" h="39">
                  <a:moveTo>
                    <a:pt x="0" y="16"/>
                  </a:moveTo>
                  <a:cubicBezTo>
                    <a:pt x="0" y="23"/>
                    <a:pt x="30" y="39"/>
                    <a:pt x="78" y="39"/>
                  </a:cubicBezTo>
                  <a:cubicBezTo>
                    <a:pt x="126" y="39"/>
                    <a:pt x="885" y="39"/>
                    <a:pt x="885" y="39"/>
                  </a:cubicBezTo>
                  <a:cubicBezTo>
                    <a:pt x="885" y="0"/>
                    <a:pt x="885" y="0"/>
                    <a:pt x="885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6"/>
                  </a:lnTo>
                  <a:close/>
                </a:path>
              </a:pathLst>
            </a:custGeom>
            <a:solidFill>
              <a:srgbClr val="B3B4B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Lato Light" charset="0"/>
              </a:endParaRPr>
            </a:p>
          </p:txBody>
        </p:sp>
        <p:sp>
          <p:nvSpPr>
            <p:cNvPr id="28" name="Freeform 46"/>
            <p:cNvSpPr>
              <a:spLocks/>
            </p:cNvSpPr>
            <p:nvPr/>
          </p:nvSpPr>
          <p:spPr bwMode="auto">
            <a:xfrm>
              <a:off x="8704736" y="5105745"/>
              <a:ext cx="2848207" cy="125690"/>
            </a:xfrm>
            <a:custGeom>
              <a:avLst/>
              <a:gdLst>
                <a:gd name="T0" fmla="*/ 884 w 884"/>
                <a:gd name="T1" fmla="*/ 16 h 39"/>
                <a:gd name="T2" fmla="*/ 806 w 884"/>
                <a:gd name="T3" fmla="*/ 39 h 39"/>
                <a:gd name="T4" fmla="*/ 0 w 884"/>
                <a:gd name="T5" fmla="*/ 39 h 39"/>
                <a:gd name="T6" fmla="*/ 0 w 884"/>
                <a:gd name="T7" fmla="*/ 0 h 39"/>
                <a:gd name="T8" fmla="*/ 884 w 884"/>
                <a:gd name="T9" fmla="*/ 0 h 39"/>
                <a:gd name="T10" fmla="*/ 884 w 884"/>
                <a:gd name="T11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84" h="39">
                  <a:moveTo>
                    <a:pt x="884" y="16"/>
                  </a:moveTo>
                  <a:cubicBezTo>
                    <a:pt x="884" y="23"/>
                    <a:pt x="854" y="39"/>
                    <a:pt x="806" y="39"/>
                  </a:cubicBezTo>
                  <a:cubicBezTo>
                    <a:pt x="758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84" y="0"/>
                    <a:pt x="884" y="0"/>
                    <a:pt x="884" y="0"/>
                  </a:cubicBezTo>
                  <a:lnTo>
                    <a:pt x="884" y="16"/>
                  </a:lnTo>
                  <a:close/>
                </a:path>
              </a:pathLst>
            </a:custGeom>
            <a:solidFill>
              <a:srgbClr val="B3B4B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Lato Light" charset="0"/>
              </a:endParaRPr>
            </a:p>
          </p:txBody>
        </p:sp>
        <p:sp>
          <p:nvSpPr>
            <p:cNvPr id="29" name="Freeform 47"/>
            <p:cNvSpPr>
              <a:spLocks/>
            </p:cNvSpPr>
            <p:nvPr/>
          </p:nvSpPr>
          <p:spPr bwMode="auto">
            <a:xfrm>
              <a:off x="6455812" y="1976415"/>
              <a:ext cx="4581618" cy="3138999"/>
            </a:xfrm>
            <a:custGeom>
              <a:avLst/>
              <a:gdLst>
                <a:gd name="T0" fmla="*/ 1378 w 1423"/>
                <a:gd name="T1" fmla="*/ 0 h 974"/>
                <a:gd name="T2" fmla="*/ 45 w 1423"/>
                <a:gd name="T3" fmla="*/ 0 h 974"/>
                <a:gd name="T4" fmla="*/ 0 w 1423"/>
                <a:gd name="T5" fmla="*/ 45 h 974"/>
                <a:gd name="T6" fmla="*/ 0 w 1423"/>
                <a:gd name="T7" fmla="*/ 218 h 974"/>
                <a:gd name="T8" fmla="*/ 0 w 1423"/>
                <a:gd name="T9" fmla="*/ 929 h 974"/>
                <a:gd name="T10" fmla="*/ 45 w 1423"/>
                <a:gd name="T11" fmla="*/ 974 h 974"/>
                <a:gd name="T12" fmla="*/ 1378 w 1423"/>
                <a:gd name="T13" fmla="*/ 974 h 974"/>
                <a:gd name="T14" fmla="*/ 1423 w 1423"/>
                <a:gd name="T15" fmla="*/ 929 h 974"/>
                <a:gd name="T16" fmla="*/ 1423 w 1423"/>
                <a:gd name="T17" fmla="*/ 45 h 974"/>
                <a:gd name="T18" fmla="*/ 1378 w 1423"/>
                <a:gd name="T19" fmla="*/ 0 h 9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23" h="974">
                  <a:moveTo>
                    <a:pt x="1378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20" y="0"/>
                    <a:pt x="0" y="20"/>
                    <a:pt x="0" y="45"/>
                  </a:cubicBezTo>
                  <a:cubicBezTo>
                    <a:pt x="0" y="218"/>
                    <a:pt x="0" y="218"/>
                    <a:pt x="0" y="218"/>
                  </a:cubicBezTo>
                  <a:cubicBezTo>
                    <a:pt x="0" y="929"/>
                    <a:pt x="0" y="929"/>
                    <a:pt x="0" y="929"/>
                  </a:cubicBezTo>
                  <a:cubicBezTo>
                    <a:pt x="0" y="954"/>
                    <a:pt x="20" y="974"/>
                    <a:pt x="45" y="974"/>
                  </a:cubicBezTo>
                  <a:cubicBezTo>
                    <a:pt x="1378" y="974"/>
                    <a:pt x="1378" y="974"/>
                    <a:pt x="1378" y="974"/>
                  </a:cubicBezTo>
                  <a:cubicBezTo>
                    <a:pt x="1403" y="974"/>
                    <a:pt x="1423" y="954"/>
                    <a:pt x="1423" y="929"/>
                  </a:cubicBezTo>
                  <a:cubicBezTo>
                    <a:pt x="1423" y="45"/>
                    <a:pt x="1423" y="45"/>
                    <a:pt x="1423" y="45"/>
                  </a:cubicBezTo>
                  <a:cubicBezTo>
                    <a:pt x="1423" y="20"/>
                    <a:pt x="1403" y="0"/>
                    <a:pt x="1378" y="0"/>
                  </a:cubicBezTo>
                  <a:close/>
                </a:path>
              </a:pathLst>
            </a:custGeom>
            <a:solidFill>
              <a:srgbClr val="D2D3D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Lato Light" charset="0"/>
              </a:endParaRPr>
            </a:p>
          </p:txBody>
        </p:sp>
        <p:sp>
          <p:nvSpPr>
            <p:cNvPr id="30" name="Freeform 48"/>
            <p:cNvSpPr>
              <a:spLocks/>
            </p:cNvSpPr>
            <p:nvPr/>
          </p:nvSpPr>
          <p:spPr bwMode="auto">
            <a:xfrm>
              <a:off x="6471923" y="1992528"/>
              <a:ext cx="4552622" cy="3106772"/>
            </a:xfrm>
            <a:custGeom>
              <a:avLst/>
              <a:gdLst>
                <a:gd name="T0" fmla="*/ 40 w 1414"/>
                <a:gd name="T1" fmla="*/ 964 h 964"/>
                <a:gd name="T2" fmla="*/ 0 w 1414"/>
                <a:gd name="T3" fmla="*/ 924 h 964"/>
                <a:gd name="T4" fmla="*/ 0 w 1414"/>
                <a:gd name="T5" fmla="*/ 40 h 964"/>
                <a:gd name="T6" fmla="*/ 40 w 1414"/>
                <a:gd name="T7" fmla="*/ 0 h 964"/>
                <a:gd name="T8" fmla="*/ 1373 w 1414"/>
                <a:gd name="T9" fmla="*/ 0 h 964"/>
                <a:gd name="T10" fmla="*/ 1414 w 1414"/>
                <a:gd name="T11" fmla="*/ 40 h 964"/>
                <a:gd name="T12" fmla="*/ 1414 w 1414"/>
                <a:gd name="T13" fmla="*/ 924 h 964"/>
                <a:gd name="T14" fmla="*/ 1373 w 1414"/>
                <a:gd name="T15" fmla="*/ 964 h 964"/>
                <a:gd name="T16" fmla="*/ 40 w 1414"/>
                <a:gd name="T17" fmla="*/ 964 h 9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14" h="964">
                  <a:moveTo>
                    <a:pt x="40" y="964"/>
                  </a:moveTo>
                  <a:cubicBezTo>
                    <a:pt x="18" y="964"/>
                    <a:pt x="0" y="946"/>
                    <a:pt x="0" y="924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1373" y="0"/>
                    <a:pt x="1373" y="0"/>
                    <a:pt x="1373" y="0"/>
                  </a:cubicBezTo>
                  <a:cubicBezTo>
                    <a:pt x="1396" y="0"/>
                    <a:pt x="1414" y="18"/>
                    <a:pt x="1414" y="40"/>
                  </a:cubicBezTo>
                  <a:cubicBezTo>
                    <a:pt x="1414" y="924"/>
                    <a:pt x="1414" y="924"/>
                    <a:pt x="1414" y="924"/>
                  </a:cubicBezTo>
                  <a:cubicBezTo>
                    <a:pt x="1414" y="946"/>
                    <a:pt x="1396" y="964"/>
                    <a:pt x="1373" y="964"/>
                  </a:cubicBezTo>
                  <a:lnTo>
                    <a:pt x="40" y="964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Lato Light" charset="0"/>
              </a:endParaRPr>
            </a:p>
          </p:txBody>
        </p:sp>
        <p:sp>
          <p:nvSpPr>
            <p:cNvPr id="32" name="Rectangle 50"/>
            <p:cNvSpPr>
              <a:spLocks noChangeArrowheads="1"/>
            </p:cNvSpPr>
            <p:nvPr/>
          </p:nvSpPr>
          <p:spPr bwMode="auto">
            <a:xfrm>
              <a:off x="5898415" y="5054180"/>
              <a:ext cx="5654530" cy="10312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Lato Light" charset="0"/>
              </a:endParaRPr>
            </a:p>
          </p:txBody>
        </p:sp>
        <p:sp>
          <p:nvSpPr>
            <p:cNvPr id="33" name="Freeform 51"/>
            <p:cNvSpPr>
              <a:spLocks/>
            </p:cNvSpPr>
            <p:nvPr/>
          </p:nvSpPr>
          <p:spPr bwMode="auto">
            <a:xfrm>
              <a:off x="8318101" y="5054180"/>
              <a:ext cx="811932" cy="58010"/>
            </a:xfrm>
            <a:custGeom>
              <a:avLst/>
              <a:gdLst>
                <a:gd name="T0" fmla="*/ 0 w 252"/>
                <a:gd name="T1" fmla="*/ 0 h 18"/>
                <a:gd name="T2" fmla="*/ 22 w 252"/>
                <a:gd name="T3" fmla="*/ 18 h 18"/>
                <a:gd name="T4" fmla="*/ 230 w 252"/>
                <a:gd name="T5" fmla="*/ 18 h 18"/>
                <a:gd name="T6" fmla="*/ 252 w 252"/>
                <a:gd name="T7" fmla="*/ 0 h 18"/>
                <a:gd name="T8" fmla="*/ 0 w 252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2" h="18">
                  <a:moveTo>
                    <a:pt x="0" y="0"/>
                  </a:moveTo>
                  <a:cubicBezTo>
                    <a:pt x="2" y="10"/>
                    <a:pt x="11" y="18"/>
                    <a:pt x="22" y="18"/>
                  </a:cubicBezTo>
                  <a:cubicBezTo>
                    <a:pt x="230" y="18"/>
                    <a:pt x="230" y="18"/>
                    <a:pt x="230" y="18"/>
                  </a:cubicBezTo>
                  <a:cubicBezTo>
                    <a:pt x="241" y="18"/>
                    <a:pt x="250" y="10"/>
                    <a:pt x="25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B3B4B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Lato Light" charset="0"/>
              </a:endParaRPr>
            </a:p>
          </p:txBody>
        </p:sp>
        <p:sp>
          <p:nvSpPr>
            <p:cNvPr id="34" name="Rectangle 52"/>
            <p:cNvSpPr>
              <a:spLocks noChangeArrowheads="1"/>
            </p:cNvSpPr>
            <p:nvPr/>
          </p:nvSpPr>
          <p:spPr bwMode="auto">
            <a:xfrm>
              <a:off x="6623354" y="2189119"/>
              <a:ext cx="4249758" cy="268458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Lato Light" charset="0"/>
              </a:endParaRPr>
            </a:p>
          </p:txBody>
        </p:sp>
        <p:sp>
          <p:nvSpPr>
            <p:cNvPr id="35" name="Oval 34"/>
            <p:cNvSpPr>
              <a:spLocks noChangeArrowheads="1"/>
            </p:cNvSpPr>
            <p:nvPr/>
          </p:nvSpPr>
          <p:spPr bwMode="auto">
            <a:xfrm>
              <a:off x="8720847" y="2076321"/>
              <a:ext cx="48330" cy="48343"/>
            </a:xfrm>
            <a:prstGeom prst="ellipse">
              <a:avLst/>
            </a:prstGeom>
            <a:solidFill>
              <a:srgbClr val="2C2C2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Lato Light" charset="0"/>
              </a:endParaRPr>
            </a:p>
          </p:txBody>
        </p:sp>
        <p:sp>
          <p:nvSpPr>
            <p:cNvPr id="36" name="Oval 35"/>
            <p:cNvSpPr>
              <a:spLocks noChangeArrowheads="1"/>
            </p:cNvSpPr>
            <p:nvPr/>
          </p:nvSpPr>
          <p:spPr bwMode="auto">
            <a:xfrm>
              <a:off x="8720847" y="2073099"/>
              <a:ext cx="48330" cy="45119"/>
            </a:xfrm>
            <a:prstGeom prst="ellipse">
              <a:avLst/>
            </a:prstGeom>
            <a:solidFill>
              <a:srgbClr val="0A0A0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Lato Light" charset="0"/>
              </a:endParaRPr>
            </a:p>
          </p:txBody>
        </p:sp>
        <p:sp>
          <p:nvSpPr>
            <p:cNvPr id="37" name="Oval 36"/>
            <p:cNvSpPr>
              <a:spLocks noChangeArrowheads="1"/>
            </p:cNvSpPr>
            <p:nvPr/>
          </p:nvSpPr>
          <p:spPr bwMode="auto">
            <a:xfrm>
              <a:off x="8730511" y="2079544"/>
              <a:ext cx="28999" cy="32228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Lato Light" charset="0"/>
              </a:endParaRPr>
            </a:p>
          </p:txBody>
        </p:sp>
        <p:sp>
          <p:nvSpPr>
            <p:cNvPr id="38" name="Oval 37"/>
            <p:cNvSpPr>
              <a:spLocks noChangeArrowheads="1"/>
            </p:cNvSpPr>
            <p:nvPr/>
          </p:nvSpPr>
          <p:spPr bwMode="auto">
            <a:xfrm>
              <a:off x="8736955" y="2089212"/>
              <a:ext cx="16111" cy="16115"/>
            </a:xfrm>
            <a:prstGeom prst="ellipse">
              <a:avLst/>
            </a:prstGeom>
            <a:solidFill>
              <a:srgbClr val="2C99B4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Lato Light" charset="0"/>
              </a:endParaRPr>
            </a:p>
          </p:txBody>
        </p:sp>
        <p:sp>
          <p:nvSpPr>
            <p:cNvPr id="39" name="Freeform 38"/>
            <p:cNvSpPr>
              <a:spLocks/>
            </p:cNvSpPr>
            <p:nvPr/>
          </p:nvSpPr>
          <p:spPr bwMode="auto">
            <a:xfrm>
              <a:off x="8743399" y="2092436"/>
              <a:ext cx="3223" cy="6446"/>
            </a:xfrm>
            <a:custGeom>
              <a:avLst/>
              <a:gdLst>
                <a:gd name="T0" fmla="*/ 1 w 1"/>
                <a:gd name="T1" fmla="*/ 1 h 2"/>
                <a:gd name="T2" fmla="*/ 1 w 1"/>
                <a:gd name="T3" fmla="*/ 2 h 2"/>
                <a:gd name="T4" fmla="*/ 0 w 1"/>
                <a:gd name="T5" fmla="*/ 1 h 2"/>
                <a:gd name="T6" fmla="*/ 1 w 1"/>
                <a:gd name="T7" fmla="*/ 0 h 2"/>
                <a:gd name="T8" fmla="*/ 1 w 1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2">
                  <a:moveTo>
                    <a:pt x="1" y="1"/>
                  </a:moveTo>
                  <a:lnTo>
                    <a:pt x="1" y="2"/>
                  </a:lnTo>
                  <a:lnTo>
                    <a:pt x="0" y="1"/>
                  </a:lnTo>
                  <a:lnTo>
                    <a:pt x="1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Lato Light" charset="0"/>
              </a:endParaRPr>
            </a:p>
          </p:txBody>
        </p:sp>
      </p:grpSp>
      <p:pic>
        <p:nvPicPr>
          <p:cNvPr id="40" name="Picture 39" descr="login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424954" y="3763073"/>
            <a:ext cx="10239375" cy="7101617"/>
          </a:xfrm>
          <a:prstGeom prst="rect">
            <a:avLst/>
          </a:prstGeom>
        </p:spPr>
      </p:pic>
      <p:sp>
        <p:nvSpPr>
          <p:cNvPr id="25" name="Oval 24"/>
          <p:cNvSpPr/>
          <p:nvPr/>
        </p:nvSpPr>
        <p:spPr>
          <a:xfrm>
            <a:off x="23069390" y="523001"/>
            <a:ext cx="859750" cy="859750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2" tIns="45711" rIns="91422" bIns="45711" rtlCol="0" anchor="ctr"/>
          <a:lstStyle/>
          <a:p>
            <a:pPr algn="ctr"/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23109785" y="645136"/>
            <a:ext cx="807966" cy="615480"/>
          </a:xfrm>
          <a:prstGeom prst="rect">
            <a:avLst/>
          </a:prstGeom>
          <a:noFill/>
        </p:spPr>
        <p:txBody>
          <a:bodyPr wrap="none" lIns="182807" tIns="91404" rIns="182807" bIns="91404" rtlCol="0">
            <a:spAutoFit/>
          </a:bodyPr>
          <a:lstStyle/>
          <a:p>
            <a:pPr algn="ctr"/>
            <a:fld id="{260E2A6B-A809-4840-BF14-8648BC0BDF87}" type="slidenum">
              <a:rPr lang="id-ID" sz="2800" b="1" i="0" smtClean="0">
                <a:solidFill>
                  <a:schemeClr val="bg1"/>
                </a:solidFill>
                <a:latin typeface="Lato Bold" charset="0"/>
                <a:cs typeface="Lato Bold" charset="0"/>
              </a:rPr>
              <a:pPr algn="ctr"/>
              <a:t>17</a:t>
            </a:fld>
            <a:endParaRPr lang="id-ID" sz="2800" b="1" i="0" dirty="0">
              <a:solidFill>
                <a:schemeClr val="bg1"/>
              </a:solidFill>
              <a:latin typeface="Lato Bold" charset="0"/>
              <a:cs typeface="Lato Bold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 advClick="0"/>
    </mc:Choice>
    <mc:Fallback>
      <p:transition advClick="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ight Triangle 52"/>
          <p:cNvSpPr/>
          <p:nvPr/>
        </p:nvSpPr>
        <p:spPr>
          <a:xfrm rot="5400000" flipV="1">
            <a:off x="7178665" y="-5952029"/>
            <a:ext cx="11246953" cy="23151016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907330" y="538843"/>
            <a:ext cx="14364830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800" b="1" dirty="0" smtClean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Save responses to questions</a:t>
            </a: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2032167" y="5833795"/>
            <a:ext cx="5430927" cy="995660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200" dirty="0" smtClean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rPr>
              <a:t>Click on Cancel button, to clear the unsaved filled data and refresh the page</a:t>
            </a:r>
            <a:r>
              <a:rPr lang="en-US" sz="2000" dirty="0" smtClean="0"/>
              <a:t>.</a:t>
            </a:r>
            <a:endParaRPr lang="en-US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2108373" y="3149200"/>
            <a:ext cx="2252540" cy="4616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2400" b="1" dirty="0" smtClean="0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Save Response</a:t>
            </a:r>
            <a:endParaRPr lang="en-US" sz="2400" b="1" dirty="0">
              <a:solidFill>
                <a:schemeClr val="tx2"/>
              </a:solidFill>
              <a:latin typeface="Lato Black" charset="0"/>
              <a:ea typeface="Lato Black" charset="0"/>
              <a:cs typeface="Lato Black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981003" y="2855260"/>
            <a:ext cx="898003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9600" b="1" dirty="0">
                <a:solidFill>
                  <a:schemeClr val="accent1"/>
                </a:solidFill>
                <a:latin typeface="Lato Heavy" charset="0"/>
                <a:ea typeface="Lato Heavy" charset="0"/>
                <a:cs typeface="Lato Heavy" charset="0"/>
              </a:rPr>
              <a:t>1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162799" y="5372130"/>
            <a:ext cx="1114408" cy="4616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2400" b="1" dirty="0" smtClean="0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Cancel</a:t>
            </a:r>
            <a:endParaRPr lang="en-US" sz="2400" b="1" dirty="0">
              <a:solidFill>
                <a:schemeClr val="tx2"/>
              </a:solidFill>
              <a:latin typeface="Lato Black" charset="0"/>
              <a:ea typeface="Lato Black" charset="0"/>
              <a:cs typeface="Lato Black" charset="0"/>
            </a:endParaRPr>
          </a:p>
        </p:txBody>
      </p:sp>
      <p:sp>
        <p:nvSpPr>
          <p:cNvPr id="18" name="Subtitle 2"/>
          <p:cNvSpPr txBox="1">
            <a:spLocks/>
          </p:cNvSpPr>
          <p:nvPr/>
        </p:nvSpPr>
        <p:spPr>
          <a:xfrm>
            <a:off x="2032167" y="3648962"/>
            <a:ext cx="6540333" cy="1438409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200" dirty="0" smtClean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rPr>
              <a:t>Click on Save button, to save the responses added so far, and it will be available when the same questionnaire link is accessed next time.</a:t>
            </a:r>
          </a:p>
        </p:txBody>
      </p:sp>
      <p:sp>
        <p:nvSpPr>
          <p:cNvPr id="24" name="Rectangle 23"/>
          <p:cNvSpPr/>
          <p:nvPr/>
        </p:nvSpPr>
        <p:spPr>
          <a:xfrm>
            <a:off x="981003" y="5067291"/>
            <a:ext cx="898003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9600" b="1" dirty="0">
                <a:solidFill>
                  <a:schemeClr val="accent1"/>
                </a:solidFill>
                <a:latin typeface="Lato Heavy" charset="0"/>
                <a:ea typeface="Lato Heavy" charset="0"/>
                <a:cs typeface="Lato Heavy" charset="0"/>
              </a:rPr>
              <a:t>2</a:t>
            </a:r>
          </a:p>
        </p:txBody>
      </p:sp>
      <p:sp>
        <p:nvSpPr>
          <p:cNvPr id="25" name="Subtitle 2"/>
          <p:cNvSpPr txBox="1">
            <a:spLocks/>
          </p:cNvSpPr>
          <p:nvPr/>
        </p:nvSpPr>
        <p:spPr>
          <a:xfrm>
            <a:off x="2037606" y="8001009"/>
            <a:ext cx="5430927" cy="1438409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200" dirty="0" smtClean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rPr>
              <a:t>When the respondent has provided all the responses, he/she can submit the response for assessment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2168238" y="7539344"/>
            <a:ext cx="1167307" cy="4616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2400" b="1" dirty="0" smtClean="0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Submit</a:t>
            </a:r>
            <a:endParaRPr lang="en-US" sz="2400" b="1" dirty="0">
              <a:solidFill>
                <a:schemeClr val="tx2"/>
              </a:solidFill>
              <a:latin typeface="Lato Black" charset="0"/>
              <a:ea typeface="Lato Black" charset="0"/>
              <a:cs typeface="Lato Black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981003" y="7217220"/>
            <a:ext cx="898003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9600" b="1" dirty="0">
                <a:solidFill>
                  <a:schemeClr val="accent1"/>
                </a:solidFill>
                <a:latin typeface="Lato Heavy" charset="0"/>
                <a:ea typeface="Lato Heavy" charset="0"/>
                <a:cs typeface="Lato Heavy" charset="0"/>
              </a:rPr>
              <a:t>3</a:t>
            </a:r>
          </a:p>
        </p:txBody>
      </p:sp>
      <p:grpSp>
        <p:nvGrpSpPr>
          <p:cNvPr id="29" name="Group 39"/>
          <p:cNvGrpSpPr/>
          <p:nvPr/>
        </p:nvGrpSpPr>
        <p:grpSpPr>
          <a:xfrm>
            <a:off x="9674226" y="3200401"/>
            <a:ext cx="13639800" cy="8610600"/>
            <a:chOff x="5898415" y="1976415"/>
            <a:chExt cx="5654530" cy="3255020"/>
          </a:xfrm>
        </p:grpSpPr>
        <p:sp>
          <p:nvSpPr>
            <p:cNvPr id="30" name="Freeform 45"/>
            <p:cNvSpPr>
              <a:spLocks/>
            </p:cNvSpPr>
            <p:nvPr/>
          </p:nvSpPr>
          <p:spPr bwMode="auto">
            <a:xfrm>
              <a:off x="5898415" y="5105745"/>
              <a:ext cx="2848207" cy="125690"/>
            </a:xfrm>
            <a:custGeom>
              <a:avLst/>
              <a:gdLst>
                <a:gd name="T0" fmla="*/ 0 w 885"/>
                <a:gd name="T1" fmla="*/ 16 h 39"/>
                <a:gd name="T2" fmla="*/ 78 w 885"/>
                <a:gd name="T3" fmla="*/ 39 h 39"/>
                <a:gd name="T4" fmla="*/ 885 w 885"/>
                <a:gd name="T5" fmla="*/ 39 h 39"/>
                <a:gd name="T6" fmla="*/ 885 w 885"/>
                <a:gd name="T7" fmla="*/ 0 h 39"/>
                <a:gd name="T8" fmla="*/ 0 w 885"/>
                <a:gd name="T9" fmla="*/ 0 h 39"/>
                <a:gd name="T10" fmla="*/ 0 w 885"/>
                <a:gd name="T11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85" h="39">
                  <a:moveTo>
                    <a:pt x="0" y="16"/>
                  </a:moveTo>
                  <a:cubicBezTo>
                    <a:pt x="0" y="23"/>
                    <a:pt x="30" y="39"/>
                    <a:pt x="78" y="39"/>
                  </a:cubicBezTo>
                  <a:cubicBezTo>
                    <a:pt x="126" y="39"/>
                    <a:pt x="885" y="39"/>
                    <a:pt x="885" y="39"/>
                  </a:cubicBezTo>
                  <a:cubicBezTo>
                    <a:pt x="885" y="0"/>
                    <a:pt x="885" y="0"/>
                    <a:pt x="885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6"/>
                  </a:lnTo>
                  <a:close/>
                </a:path>
              </a:pathLst>
            </a:custGeom>
            <a:solidFill>
              <a:srgbClr val="B3B4B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Lato Light" charset="0"/>
              </a:endParaRPr>
            </a:p>
          </p:txBody>
        </p:sp>
        <p:sp>
          <p:nvSpPr>
            <p:cNvPr id="32" name="Freeform 46"/>
            <p:cNvSpPr>
              <a:spLocks/>
            </p:cNvSpPr>
            <p:nvPr/>
          </p:nvSpPr>
          <p:spPr bwMode="auto">
            <a:xfrm>
              <a:off x="8704736" y="5105745"/>
              <a:ext cx="2848207" cy="125690"/>
            </a:xfrm>
            <a:custGeom>
              <a:avLst/>
              <a:gdLst>
                <a:gd name="T0" fmla="*/ 884 w 884"/>
                <a:gd name="T1" fmla="*/ 16 h 39"/>
                <a:gd name="T2" fmla="*/ 806 w 884"/>
                <a:gd name="T3" fmla="*/ 39 h 39"/>
                <a:gd name="T4" fmla="*/ 0 w 884"/>
                <a:gd name="T5" fmla="*/ 39 h 39"/>
                <a:gd name="T6" fmla="*/ 0 w 884"/>
                <a:gd name="T7" fmla="*/ 0 h 39"/>
                <a:gd name="T8" fmla="*/ 884 w 884"/>
                <a:gd name="T9" fmla="*/ 0 h 39"/>
                <a:gd name="T10" fmla="*/ 884 w 884"/>
                <a:gd name="T11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84" h="39">
                  <a:moveTo>
                    <a:pt x="884" y="16"/>
                  </a:moveTo>
                  <a:cubicBezTo>
                    <a:pt x="884" y="23"/>
                    <a:pt x="854" y="39"/>
                    <a:pt x="806" y="39"/>
                  </a:cubicBezTo>
                  <a:cubicBezTo>
                    <a:pt x="758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84" y="0"/>
                    <a:pt x="884" y="0"/>
                    <a:pt x="884" y="0"/>
                  </a:cubicBezTo>
                  <a:lnTo>
                    <a:pt x="884" y="16"/>
                  </a:lnTo>
                  <a:close/>
                </a:path>
              </a:pathLst>
            </a:custGeom>
            <a:solidFill>
              <a:srgbClr val="B3B4B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Lato Light" charset="0"/>
              </a:endParaRPr>
            </a:p>
          </p:txBody>
        </p:sp>
        <p:sp>
          <p:nvSpPr>
            <p:cNvPr id="33" name="Freeform 47"/>
            <p:cNvSpPr>
              <a:spLocks/>
            </p:cNvSpPr>
            <p:nvPr/>
          </p:nvSpPr>
          <p:spPr bwMode="auto">
            <a:xfrm>
              <a:off x="6455812" y="1976415"/>
              <a:ext cx="4581618" cy="3138999"/>
            </a:xfrm>
            <a:custGeom>
              <a:avLst/>
              <a:gdLst>
                <a:gd name="T0" fmla="*/ 1378 w 1423"/>
                <a:gd name="T1" fmla="*/ 0 h 974"/>
                <a:gd name="T2" fmla="*/ 45 w 1423"/>
                <a:gd name="T3" fmla="*/ 0 h 974"/>
                <a:gd name="T4" fmla="*/ 0 w 1423"/>
                <a:gd name="T5" fmla="*/ 45 h 974"/>
                <a:gd name="T6" fmla="*/ 0 w 1423"/>
                <a:gd name="T7" fmla="*/ 218 h 974"/>
                <a:gd name="T8" fmla="*/ 0 w 1423"/>
                <a:gd name="T9" fmla="*/ 929 h 974"/>
                <a:gd name="T10" fmla="*/ 45 w 1423"/>
                <a:gd name="T11" fmla="*/ 974 h 974"/>
                <a:gd name="T12" fmla="*/ 1378 w 1423"/>
                <a:gd name="T13" fmla="*/ 974 h 974"/>
                <a:gd name="T14" fmla="*/ 1423 w 1423"/>
                <a:gd name="T15" fmla="*/ 929 h 974"/>
                <a:gd name="T16" fmla="*/ 1423 w 1423"/>
                <a:gd name="T17" fmla="*/ 45 h 974"/>
                <a:gd name="T18" fmla="*/ 1378 w 1423"/>
                <a:gd name="T19" fmla="*/ 0 h 9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23" h="974">
                  <a:moveTo>
                    <a:pt x="1378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20" y="0"/>
                    <a:pt x="0" y="20"/>
                    <a:pt x="0" y="45"/>
                  </a:cubicBezTo>
                  <a:cubicBezTo>
                    <a:pt x="0" y="218"/>
                    <a:pt x="0" y="218"/>
                    <a:pt x="0" y="218"/>
                  </a:cubicBezTo>
                  <a:cubicBezTo>
                    <a:pt x="0" y="929"/>
                    <a:pt x="0" y="929"/>
                    <a:pt x="0" y="929"/>
                  </a:cubicBezTo>
                  <a:cubicBezTo>
                    <a:pt x="0" y="954"/>
                    <a:pt x="20" y="974"/>
                    <a:pt x="45" y="974"/>
                  </a:cubicBezTo>
                  <a:cubicBezTo>
                    <a:pt x="1378" y="974"/>
                    <a:pt x="1378" y="974"/>
                    <a:pt x="1378" y="974"/>
                  </a:cubicBezTo>
                  <a:cubicBezTo>
                    <a:pt x="1403" y="974"/>
                    <a:pt x="1423" y="954"/>
                    <a:pt x="1423" y="929"/>
                  </a:cubicBezTo>
                  <a:cubicBezTo>
                    <a:pt x="1423" y="45"/>
                    <a:pt x="1423" y="45"/>
                    <a:pt x="1423" y="45"/>
                  </a:cubicBezTo>
                  <a:cubicBezTo>
                    <a:pt x="1423" y="20"/>
                    <a:pt x="1403" y="0"/>
                    <a:pt x="1378" y="0"/>
                  </a:cubicBezTo>
                  <a:close/>
                </a:path>
              </a:pathLst>
            </a:custGeom>
            <a:solidFill>
              <a:srgbClr val="D2D3D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Lato Light" charset="0"/>
              </a:endParaRPr>
            </a:p>
          </p:txBody>
        </p:sp>
        <p:sp>
          <p:nvSpPr>
            <p:cNvPr id="34" name="Freeform 48"/>
            <p:cNvSpPr>
              <a:spLocks/>
            </p:cNvSpPr>
            <p:nvPr/>
          </p:nvSpPr>
          <p:spPr bwMode="auto">
            <a:xfrm>
              <a:off x="6471923" y="1992528"/>
              <a:ext cx="4552622" cy="3106772"/>
            </a:xfrm>
            <a:custGeom>
              <a:avLst/>
              <a:gdLst>
                <a:gd name="T0" fmla="*/ 40 w 1414"/>
                <a:gd name="T1" fmla="*/ 964 h 964"/>
                <a:gd name="T2" fmla="*/ 0 w 1414"/>
                <a:gd name="T3" fmla="*/ 924 h 964"/>
                <a:gd name="T4" fmla="*/ 0 w 1414"/>
                <a:gd name="T5" fmla="*/ 40 h 964"/>
                <a:gd name="T6" fmla="*/ 40 w 1414"/>
                <a:gd name="T7" fmla="*/ 0 h 964"/>
                <a:gd name="T8" fmla="*/ 1373 w 1414"/>
                <a:gd name="T9" fmla="*/ 0 h 964"/>
                <a:gd name="T10" fmla="*/ 1414 w 1414"/>
                <a:gd name="T11" fmla="*/ 40 h 964"/>
                <a:gd name="T12" fmla="*/ 1414 w 1414"/>
                <a:gd name="T13" fmla="*/ 924 h 964"/>
                <a:gd name="T14" fmla="*/ 1373 w 1414"/>
                <a:gd name="T15" fmla="*/ 964 h 964"/>
                <a:gd name="T16" fmla="*/ 40 w 1414"/>
                <a:gd name="T17" fmla="*/ 964 h 9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14" h="964">
                  <a:moveTo>
                    <a:pt x="40" y="964"/>
                  </a:moveTo>
                  <a:cubicBezTo>
                    <a:pt x="18" y="964"/>
                    <a:pt x="0" y="946"/>
                    <a:pt x="0" y="924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1373" y="0"/>
                    <a:pt x="1373" y="0"/>
                    <a:pt x="1373" y="0"/>
                  </a:cubicBezTo>
                  <a:cubicBezTo>
                    <a:pt x="1396" y="0"/>
                    <a:pt x="1414" y="18"/>
                    <a:pt x="1414" y="40"/>
                  </a:cubicBezTo>
                  <a:cubicBezTo>
                    <a:pt x="1414" y="924"/>
                    <a:pt x="1414" y="924"/>
                    <a:pt x="1414" y="924"/>
                  </a:cubicBezTo>
                  <a:cubicBezTo>
                    <a:pt x="1414" y="946"/>
                    <a:pt x="1396" y="964"/>
                    <a:pt x="1373" y="964"/>
                  </a:cubicBezTo>
                  <a:lnTo>
                    <a:pt x="40" y="964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Lato Light" charset="0"/>
              </a:endParaRPr>
            </a:p>
          </p:txBody>
        </p:sp>
        <p:sp>
          <p:nvSpPr>
            <p:cNvPr id="35" name="Rectangle 50"/>
            <p:cNvSpPr>
              <a:spLocks noChangeArrowheads="1"/>
            </p:cNvSpPr>
            <p:nvPr/>
          </p:nvSpPr>
          <p:spPr bwMode="auto">
            <a:xfrm>
              <a:off x="5898415" y="5054180"/>
              <a:ext cx="5654530" cy="10312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Lato Light" charset="0"/>
              </a:endParaRPr>
            </a:p>
          </p:txBody>
        </p:sp>
        <p:sp>
          <p:nvSpPr>
            <p:cNvPr id="36" name="Freeform 51"/>
            <p:cNvSpPr>
              <a:spLocks/>
            </p:cNvSpPr>
            <p:nvPr/>
          </p:nvSpPr>
          <p:spPr bwMode="auto">
            <a:xfrm>
              <a:off x="8318101" y="5054180"/>
              <a:ext cx="811932" cy="58010"/>
            </a:xfrm>
            <a:custGeom>
              <a:avLst/>
              <a:gdLst>
                <a:gd name="T0" fmla="*/ 0 w 252"/>
                <a:gd name="T1" fmla="*/ 0 h 18"/>
                <a:gd name="T2" fmla="*/ 22 w 252"/>
                <a:gd name="T3" fmla="*/ 18 h 18"/>
                <a:gd name="T4" fmla="*/ 230 w 252"/>
                <a:gd name="T5" fmla="*/ 18 h 18"/>
                <a:gd name="T6" fmla="*/ 252 w 252"/>
                <a:gd name="T7" fmla="*/ 0 h 18"/>
                <a:gd name="T8" fmla="*/ 0 w 252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2" h="18">
                  <a:moveTo>
                    <a:pt x="0" y="0"/>
                  </a:moveTo>
                  <a:cubicBezTo>
                    <a:pt x="2" y="10"/>
                    <a:pt x="11" y="18"/>
                    <a:pt x="22" y="18"/>
                  </a:cubicBezTo>
                  <a:cubicBezTo>
                    <a:pt x="230" y="18"/>
                    <a:pt x="230" y="18"/>
                    <a:pt x="230" y="18"/>
                  </a:cubicBezTo>
                  <a:cubicBezTo>
                    <a:pt x="241" y="18"/>
                    <a:pt x="250" y="10"/>
                    <a:pt x="25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B3B4B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Lato Light" charset="0"/>
              </a:endParaRPr>
            </a:p>
          </p:txBody>
        </p:sp>
        <p:sp>
          <p:nvSpPr>
            <p:cNvPr id="37" name="Rectangle 52"/>
            <p:cNvSpPr>
              <a:spLocks noChangeArrowheads="1"/>
            </p:cNvSpPr>
            <p:nvPr/>
          </p:nvSpPr>
          <p:spPr bwMode="auto">
            <a:xfrm>
              <a:off x="6623354" y="2189119"/>
              <a:ext cx="4249758" cy="268458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Lato Light" charset="0"/>
              </a:endParaRPr>
            </a:p>
          </p:txBody>
        </p:sp>
        <p:sp>
          <p:nvSpPr>
            <p:cNvPr id="38" name="Oval 37"/>
            <p:cNvSpPr>
              <a:spLocks noChangeArrowheads="1"/>
            </p:cNvSpPr>
            <p:nvPr/>
          </p:nvSpPr>
          <p:spPr bwMode="auto">
            <a:xfrm>
              <a:off x="8720847" y="2076321"/>
              <a:ext cx="48330" cy="48343"/>
            </a:xfrm>
            <a:prstGeom prst="ellipse">
              <a:avLst/>
            </a:prstGeom>
            <a:solidFill>
              <a:srgbClr val="2C2C2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Lato Light" charset="0"/>
              </a:endParaRPr>
            </a:p>
          </p:txBody>
        </p:sp>
        <p:sp>
          <p:nvSpPr>
            <p:cNvPr id="39" name="Oval 38"/>
            <p:cNvSpPr>
              <a:spLocks noChangeArrowheads="1"/>
            </p:cNvSpPr>
            <p:nvPr/>
          </p:nvSpPr>
          <p:spPr bwMode="auto">
            <a:xfrm>
              <a:off x="8720847" y="2073099"/>
              <a:ext cx="48330" cy="45119"/>
            </a:xfrm>
            <a:prstGeom prst="ellipse">
              <a:avLst/>
            </a:prstGeom>
            <a:solidFill>
              <a:srgbClr val="0A0A0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Lato Light" charset="0"/>
              </a:endParaRPr>
            </a:p>
          </p:txBody>
        </p:sp>
        <p:sp>
          <p:nvSpPr>
            <p:cNvPr id="40" name="Oval 39"/>
            <p:cNvSpPr>
              <a:spLocks noChangeArrowheads="1"/>
            </p:cNvSpPr>
            <p:nvPr/>
          </p:nvSpPr>
          <p:spPr bwMode="auto">
            <a:xfrm>
              <a:off x="8730511" y="2079544"/>
              <a:ext cx="28999" cy="32228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Lato Light" charset="0"/>
              </a:endParaRPr>
            </a:p>
          </p:txBody>
        </p:sp>
        <p:sp>
          <p:nvSpPr>
            <p:cNvPr id="54" name="Oval 53"/>
            <p:cNvSpPr>
              <a:spLocks noChangeArrowheads="1"/>
            </p:cNvSpPr>
            <p:nvPr/>
          </p:nvSpPr>
          <p:spPr bwMode="auto">
            <a:xfrm>
              <a:off x="8736955" y="2089212"/>
              <a:ext cx="16111" cy="16115"/>
            </a:xfrm>
            <a:prstGeom prst="ellipse">
              <a:avLst/>
            </a:prstGeom>
            <a:solidFill>
              <a:srgbClr val="2C99B4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Lato Light" charset="0"/>
              </a:endParaRPr>
            </a:p>
          </p:txBody>
        </p:sp>
        <p:sp>
          <p:nvSpPr>
            <p:cNvPr id="55" name="Freeform 54"/>
            <p:cNvSpPr>
              <a:spLocks/>
            </p:cNvSpPr>
            <p:nvPr/>
          </p:nvSpPr>
          <p:spPr bwMode="auto">
            <a:xfrm>
              <a:off x="8743399" y="2092436"/>
              <a:ext cx="3223" cy="6446"/>
            </a:xfrm>
            <a:custGeom>
              <a:avLst/>
              <a:gdLst>
                <a:gd name="T0" fmla="*/ 1 w 1"/>
                <a:gd name="T1" fmla="*/ 1 h 2"/>
                <a:gd name="T2" fmla="*/ 1 w 1"/>
                <a:gd name="T3" fmla="*/ 2 h 2"/>
                <a:gd name="T4" fmla="*/ 0 w 1"/>
                <a:gd name="T5" fmla="*/ 1 h 2"/>
                <a:gd name="T6" fmla="*/ 1 w 1"/>
                <a:gd name="T7" fmla="*/ 0 h 2"/>
                <a:gd name="T8" fmla="*/ 1 w 1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2">
                  <a:moveTo>
                    <a:pt x="1" y="1"/>
                  </a:moveTo>
                  <a:lnTo>
                    <a:pt x="1" y="2"/>
                  </a:lnTo>
                  <a:lnTo>
                    <a:pt x="0" y="1"/>
                  </a:lnTo>
                  <a:lnTo>
                    <a:pt x="1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Lato Light" charset="0"/>
              </a:endParaRPr>
            </a:p>
          </p:txBody>
        </p:sp>
      </p:grpSp>
      <p:pic>
        <p:nvPicPr>
          <p:cNvPr id="56" name="Picture 55" descr="login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422917" y="3763073"/>
            <a:ext cx="10251223" cy="7105650"/>
          </a:xfrm>
          <a:prstGeom prst="rect">
            <a:avLst/>
          </a:prstGeom>
        </p:spPr>
      </p:pic>
      <p:sp>
        <p:nvSpPr>
          <p:cNvPr id="28" name="Oval 27"/>
          <p:cNvSpPr/>
          <p:nvPr/>
        </p:nvSpPr>
        <p:spPr>
          <a:xfrm>
            <a:off x="23069390" y="523001"/>
            <a:ext cx="859750" cy="859750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2" tIns="45711" rIns="91422" bIns="45711" rtlCol="0" anchor="ctr"/>
          <a:lstStyle/>
          <a:p>
            <a:pPr algn="ctr"/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23109785" y="645136"/>
            <a:ext cx="807966" cy="615480"/>
          </a:xfrm>
          <a:prstGeom prst="rect">
            <a:avLst/>
          </a:prstGeom>
          <a:noFill/>
        </p:spPr>
        <p:txBody>
          <a:bodyPr wrap="none" lIns="182807" tIns="91404" rIns="182807" bIns="91404" rtlCol="0">
            <a:spAutoFit/>
          </a:bodyPr>
          <a:lstStyle/>
          <a:p>
            <a:pPr algn="ctr"/>
            <a:fld id="{260E2A6B-A809-4840-BF14-8648BC0BDF87}" type="slidenum">
              <a:rPr lang="id-ID" sz="2800" b="1" i="0" smtClean="0">
                <a:solidFill>
                  <a:schemeClr val="bg1"/>
                </a:solidFill>
                <a:latin typeface="Lato Bold" charset="0"/>
                <a:cs typeface="Lato Bold" charset="0"/>
              </a:rPr>
              <a:pPr algn="ctr"/>
              <a:t>18</a:t>
            </a:fld>
            <a:endParaRPr lang="id-ID" sz="2800" b="1" i="0" dirty="0">
              <a:solidFill>
                <a:schemeClr val="bg1"/>
              </a:solidFill>
              <a:latin typeface="Lato Bold" charset="0"/>
              <a:cs typeface="Lato Bold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 advClick="0"/>
    </mc:Choice>
    <mc:Fallback>
      <p:transition advClick="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ight Triangle 52"/>
          <p:cNvSpPr/>
          <p:nvPr/>
        </p:nvSpPr>
        <p:spPr>
          <a:xfrm rot="5400000" flipV="1">
            <a:off x="7178665" y="-5952029"/>
            <a:ext cx="11246953" cy="23151016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907330" y="538843"/>
            <a:ext cx="20842565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800" b="1" dirty="0" smtClean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Email Notification on Submit Assessment</a:t>
            </a: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2032167" y="5833795"/>
            <a:ext cx="5430927" cy="995660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200" dirty="0" smtClean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rPr>
              <a:t>A link to view the completed assessment is also included in the email</a:t>
            </a:r>
            <a:endParaRPr lang="en-US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2108373" y="3149200"/>
            <a:ext cx="4431021" cy="4616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2400" b="1" dirty="0" smtClean="0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Email Notification for Analysts</a:t>
            </a:r>
            <a:endParaRPr lang="en-US" sz="2400" b="1" dirty="0">
              <a:solidFill>
                <a:schemeClr val="tx2"/>
              </a:solidFill>
              <a:latin typeface="Lato Black" charset="0"/>
              <a:ea typeface="Lato Black" charset="0"/>
              <a:cs typeface="Lato Black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981003" y="2855260"/>
            <a:ext cx="898003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9600" b="1" dirty="0">
                <a:solidFill>
                  <a:schemeClr val="accent1"/>
                </a:solidFill>
                <a:latin typeface="Lato Heavy" charset="0"/>
                <a:ea typeface="Lato Heavy" charset="0"/>
                <a:cs typeface="Lato Heavy" charset="0"/>
              </a:rPr>
              <a:t>1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162799" y="5372130"/>
            <a:ext cx="942887" cy="4616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2400" b="1" dirty="0" smtClean="0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Email</a:t>
            </a:r>
            <a:endParaRPr lang="en-US" sz="2400" b="1" dirty="0">
              <a:solidFill>
                <a:schemeClr val="tx2"/>
              </a:solidFill>
              <a:latin typeface="Lato Black" charset="0"/>
              <a:ea typeface="Lato Black" charset="0"/>
              <a:cs typeface="Lato Black" charset="0"/>
            </a:endParaRPr>
          </a:p>
        </p:txBody>
      </p:sp>
      <p:sp>
        <p:nvSpPr>
          <p:cNvPr id="18" name="Subtitle 2"/>
          <p:cNvSpPr txBox="1">
            <a:spLocks/>
          </p:cNvSpPr>
          <p:nvPr/>
        </p:nvSpPr>
        <p:spPr>
          <a:xfrm>
            <a:off x="2032167" y="3648962"/>
            <a:ext cx="6540333" cy="1438409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200" dirty="0" smtClean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rPr>
              <a:t>Upon submitting the assessment, the respondent will get an email notification acknowledging the completion of the assessment</a:t>
            </a:r>
          </a:p>
        </p:txBody>
      </p:sp>
      <p:sp>
        <p:nvSpPr>
          <p:cNvPr id="24" name="Rectangle 23"/>
          <p:cNvSpPr/>
          <p:nvPr/>
        </p:nvSpPr>
        <p:spPr>
          <a:xfrm>
            <a:off x="981003" y="5067291"/>
            <a:ext cx="898003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9600" b="1" dirty="0">
                <a:solidFill>
                  <a:schemeClr val="accent1"/>
                </a:solidFill>
                <a:latin typeface="Lato Heavy" charset="0"/>
                <a:ea typeface="Lato Heavy" charset="0"/>
                <a:cs typeface="Lato Heavy" charset="0"/>
              </a:rPr>
              <a:t>2</a:t>
            </a:r>
          </a:p>
        </p:txBody>
      </p:sp>
      <p:grpSp>
        <p:nvGrpSpPr>
          <p:cNvPr id="29" name="Group 39"/>
          <p:cNvGrpSpPr/>
          <p:nvPr/>
        </p:nvGrpSpPr>
        <p:grpSpPr>
          <a:xfrm>
            <a:off x="9674226" y="3200401"/>
            <a:ext cx="13639800" cy="8610600"/>
            <a:chOff x="5898415" y="1976415"/>
            <a:chExt cx="5654530" cy="3255020"/>
          </a:xfrm>
        </p:grpSpPr>
        <p:sp>
          <p:nvSpPr>
            <p:cNvPr id="30" name="Freeform 45"/>
            <p:cNvSpPr>
              <a:spLocks/>
            </p:cNvSpPr>
            <p:nvPr/>
          </p:nvSpPr>
          <p:spPr bwMode="auto">
            <a:xfrm>
              <a:off x="5898415" y="5105745"/>
              <a:ext cx="2848207" cy="125690"/>
            </a:xfrm>
            <a:custGeom>
              <a:avLst/>
              <a:gdLst>
                <a:gd name="T0" fmla="*/ 0 w 885"/>
                <a:gd name="T1" fmla="*/ 16 h 39"/>
                <a:gd name="T2" fmla="*/ 78 w 885"/>
                <a:gd name="T3" fmla="*/ 39 h 39"/>
                <a:gd name="T4" fmla="*/ 885 w 885"/>
                <a:gd name="T5" fmla="*/ 39 h 39"/>
                <a:gd name="T6" fmla="*/ 885 w 885"/>
                <a:gd name="T7" fmla="*/ 0 h 39"/>
                <a:gd name="T8" fmla="*/ 0 w 885"/>
                <a:gd name="T9" fmla="*/ 0 h 39"/>
                <a:gd name="T10" fmla="*/ 0 w 885"/>
                <a:gd name="T11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85" h="39">
                  <a:moveTo>
                    <a:pt x="0" y="16"/>
                  </a:moveTo>
                  <a:cubicBezTo>
                    <a:pt x="0" y="23"/>
                    <a:pt x="30" y="39"/>
                    <a:pt x="78" y="39"/>
                  </a:cubicBezTo>
                  <a:cubicBezTo>
                    <a:pt x="126" y="39"/>
                    <a:pt x="885" y="39"/>
                    <a:pt x="885" y="39"/>
                  </a:cubicBezTo>
                  <a:cubicBezTo>
                    <a:pt x="885" y="0"/>
                    <a:pt x="885" y="0"/>
                    <a:pt x="885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6"/>
                  </a:lnTo>
                  <a:close/>
                </a:path>
              </a:pathLst>
            </a:custGeom>
            <a:solidFill>
              <a:srgbClr val="B3B4B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Lato Light" charset="0"/>
              </a:endParaRPr>
            </a:p>
          </p:txBody>
        </p:sp>
        <p:sp>
          <p:nvSpPr>
            <p:cNvPr id="31" name="Freeform 46"/>
            <p:cNvSpPr>
              <a:spLocks/>
            </p:cNvSpPr>
            <p:nvPr/>
          </p:nvSpPr>
          <p:spPr bwMode="auto">
            <a:xfrm>
              <a:off x="8704736" y="5105745"/>
              <a:ext cx="2848207" cy="125690"/>
            </a:xfrm>
            <a:custGeom>
              <a:avLst/>
              <a:gdLst>
                <a:gd name="T0" fmla="*/ 884 w 884"/>
                <a:gd name="T1" fmla="*/ 16 h 39"/>
                <a:gd name="T2" fmla="*/ 806 w 884"/>
                <a:gd name="T3" fmla="*/ 39 h 39"/>
                <a:gd name="T4" fmla="*/ 0 w 884"/>
                <a:gd name="T5" fmla="*/ 39 h 39"/>
                <a:gd name="T6" fmla="*/ 0 w 884"/>
                <a:gd name="T7" fmla="*/ 0 h 39"/>
                <a:gd name="T8" fmla="*/ 884 w 884"/>
                <a:gd name="T9" fmla="*/ 0 h 39"/>
                <a:gd name="T10" fmla="*/ 884 w 884"/>
                <a:gd name="T11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84" h="39">
                  <a:moveTo>
                    <a:pt x="884" y="16"/>
                  </a:moveTo>
                  <a:cubicBezTo>
                    <a:pt x="884" y="23"/>
                    <a:pt x="854" y="39"/>
                    <a:pt x="806" y="39"/>
                  </a:cubicBezTo>
                  <a:cubicBezTo>
                    <a:pt x="758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84" y="0"/>
                    <a:pt x="884" y="0"/>
                    <a:pt x="884" y="0"/>
                  </a:cubicBezTo>
                  <a:lnTo>
                    <a:pt x="884" y="16"/>
                  </a:lnTo>
                  <a:close/>
                </a:path>
              </a:pathLst>
            </a:custGeom>
            <a:solidFill>
              <a:srgbClr val="B3B4B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Lato Light" charset="0"/>
              </a:endParaRPr>
            </a:p>
          </p:txBody>
        </p:sp>
        <p:sp>
          <p:nvSpPr>
            <p:cNvPr id="32" name="Freeform 47"/>
            <p:cNvSpPr>
              <a:spLocks/>
            </p:cNvSpPr>
            <p:nvPr/>
          </p:nvSpPr>
          <p:spPr bwMode="auto">
            <a:xfrm>
              <a:off x="6455812" y="1976415"/>
              <a:ext cx="4581618" cy="3138999"/>
            </a:xfrm>
            <a:custGeom>
              <a:avLst/>
              <a:gdLst>
                <a:gd name="T0" fmla="*/ 1378 w 1423"/>
                <a:gd name="T1" fmla="*/ 0 h 974"/>
                <a:gd name="T2" fmla="*/ 45 w 1423"/>
                <a:gd name="T3" fmla="*/ 0 h 974"/>
                <a:gd name="T4" fmla="*/ 0 w 1423"/>
                <a:gd name="T5" fmla="*/ 45 h 974"/>
                <a:gd name="T6" fmla="*/ 0 w 1423"/>
                <a:gd name="T7" fmla="*/ 218 h 974"/>
                <a:gd name="T8" fmla="*/ 0 w 1423"/>
                <a:gd name="T9" fmla="*/ 929 h 974"/>
                <a:gd name="T10" fmla="*/ 45 w 1423"/>
                <a:gd name="T11" fmla="*/ 974 h 974"/>
                <a:gd name="T12" fmla="*/ 1378 w 1423"/>
                <a:gd name="T13" fmla="*/ 974 h 974"/>
                <a:gd name="T14" fmla="*/ 1423 w 1423"/>
                <a:gd name="T15" fmla="*/ 929 h 974"/>
                <a:gd name="T16" fmla="*/ 1423 w 1423"/>
                <a:gd name="T17" fmla="*/ 45 h 974"/>
                <a:gd name="T18" fmla="*/ 1378 w 1423"/>
                <a:gd name="T19" fmla="*/ 0 h 9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23" h="974">
                  <a:moveTo>
                    <a:pt x="1378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20" y="0"/>
                    <a:pt x="0" y="20"/>
                    <a:pt x="0" y="45"/>
                  </a:cubicBezTo>
                  <a:cubicBezTo>
                    <a:pt x="0" y="218"/>
                    <a:pt x="0" y="218"/>
                    <a:pt x="0" y="218"/>
                  </a:cubicBezTo>
                  <a:cubicBezTo>
                    <a:pt x="0" y="929"/>
                    <a:pt x="0" y="929"/>
                    <a:pt x="0" y="929"/>
                  </a:cubicBezTo>
                  <a:cubicBezTo>
                    <a:pt x="0" y="954"/>
                    <a:pt x="20" y="974"/>
                    <a:pt x="45" y="974"/>
                  </a:cubicBezTo>
                  <a:cubicBezTo>
                    <a:pt x="1378" y="974"/>
                    <a:pt x="1378" y="974"/>
                    <a:pt x="1378" y="974"/>
                  </a:cubicBezTo>
                  <a:cubicBezTo>
                    <a:pt x="1403" y="974"/>
                    <a:pt x="1423" y="954"/>
                    <a:pt x="1423" y="929"/>
                  </a:cubicBezTo>
                  <a:cubicBezTo>
                    <a:pt x="1423" y="45"/>
                    <a:pt x="1423" y="45"/>
                    <a:pt x="1423" y="45"/>
                  </a:cubicBezTo>
                  <a:cubicBezTo>
                    <a:pt x="1423" y="20"/>
                    <a:pt x="1403" y="0"/>
                    <a:pt x="1378" y="0"/>
                  </a:cubicBezTo>
                  <a:close/>
                </a:path>
              </a:pathLst>
            </a:custGeom>
            <a:solidFill>
              <a:srgbClr val="D2D3D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Lato Light" charset="0"/>
              </a:endParaRPr>
            </a:p>
          </p:txBody>
        </p:sp>
        <p:sp>
          <p:nvSpPr>
            <p:cNvPr id="33" name="Freeform 48"/>
            <p:cNvSpPr>
              <a:spLocks/>
            </p:cNvSpPr>
            <p:nvPr/>
          </p:nvSpPr>
          <p:spPr bwMode="auto">
            <a:xfrm>
              <a:off x="6471923" y="1992528"/>
              <a:ext cx="4552622" cy="3106772"/>
            </a:xfrm>
            <a:custGeom>
              <a:avLst/>
              <a:gdLst>
                <a:gd name="T0" fmla="*/ 40 w 1414"/>
                <a:gd name="T1" fmla="*/ 964 h 964"/>
                <a:gd name="T2" fmla="*/ 0 w 1414"/>
                <a:gd name="T3" fmla="*/ 924 h 964"/>
                <a:gd name="T4" fmla="*/ 0 w 1414"/>
                <a:gd name="T5" fmla="*/ 40 h 964"/>
                <a:gd name="T6" fmla="*/ 40 w 1414"/>
                <a:gd name="T7" fmla="*/ 0 h 964"/>
                <a:gd name="T8" fmla="*/ 1373 w 1414"/>
                <a:gd name="T9" fmla="*/ 0 h 964"/>
                <a:gd name="T10" fmla="*/ 1414 w 1414"/>
                <a:gd name="T11" fmla="*/ 40 h 964"/>
                <a:gd name="T12" fmla="*/ 1414 w 1414"/>
                <a:gd name="T13" fmla="*/ 924 h 964"/>
                <a:gd name="T14" fmla="*/ 1373 w 1414"/>
                <a:gd name="T15" fmla="*/ 964 h 964"/>
                <a:gd name="T16" fmla="*/ 40 w 1414"/>
                <a:gd name="T17" fmla="*/ 964 h 9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14" h="964">
                  <a:moveTo>
                    <a:pt x="40" y="964"/>
                  </a:moveTo>
                  <a:cubicBezTo>
                    <a:pt x="18" y="964"/>
                    <a:pt x="0" y="946"/>
                    <a:pt x="0" y="924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1373" y="0"/>
                    <a:pt x="1373" y="0"/>
                    <a:pt x="1373" y="0"/>
                  </a:cubicBezTo>
                  <a:cubicBezTo>
                    <a:pt x="1396" y="0"/>
                    <a:pt x="1414" y="18"/>
                    <a:pt x="1414" y="40"/>
                  </a:cubicBezTo>
                  <a:cubicBezTo>
                    <a:pt x="1414" y="924"/>
                    <a:pt x="1414" y="924"/>
                    <a:pt x="1414" y="924"/>
                  </a:cubicBezTo>
                  <a:cubicBezTo>
                    <a:pt x="1414" y="946"/>
                    <a:pt x="1396" y="964"/>
                    <a:pt x="1373" y="964"/>
                  </a:cubicBezTo>
                  <a:lnTo>
                    <a:pt x="40" y="964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Lato Light" charset="0"/>
              </a:endParaRPr>
            </a:p>
          </p:txBody>
        </p:sp>
        <p:sp>
          <p:nvSpPr>
            <p:cNvPr id="34" name="Rectangle 50"/>
            <p:cNvSpPr>
              <a:spLocks noChangeArrowheads="1"/>
            </p:cNvSpPr>
            <p:nvPr/>
          </p:nvSpPr>
          <p:spPr bwMode="auto">
            <a:xfrm>
              <a:off x="5898415" y="5054180"/>
              <a:ext cx="5654530" cy="10312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Lato Light" charset="0"/>
              </a:endParaRPr>
            </a:p>
          </p:txBody>
        </p:sp>
        <p:sp>
          <p:nvSpPr>
            <p:cNvPr id="35" name="Freeform 51"/>
            <p:cNvSpPr>
              <a:spLocks/>
            </p:cNvSpPr>
            <p:nvPr/>
          </p:nvSpPr>
          <p:spPr bwMode="auto">
            <a:xfrm>
              <a:off x="8318101" y="5054180"/>
              <a:ext cx="811932" cy="58010"/>
            </a:xfrm>
            <a:custGeom>
              <a:avLst/>
              <a:gdLst>
                <a:gd name="T0" fmla="*/ 0 w 252"/>
                <a:gd name="T1" fmla="*/ 0 h 18"/>
                <a:gd name="T2" fmla="*/ 22 w 252"/>
                <a:gd name="T3" fmla="*/ 18 h 18"/>
                <a:gd name="T4" fmla="*/ 230 w 252"/>
                <a:gd name="T5" fmla="*/ 18 h 18"/>
                <a:gd name="T6" fmla="*/ 252 w 252"/>
                <a:gd name="T7" fmla="*/ 0 h 18"/>
                <a:gd name="T8" fmla="*/ 0 w 252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2" h="18">
                  <a:moveTo>
                    <a:pt x="0" y="0"/>
                  </a:moveTo>
                  <a:cubicBezTo>
                    <a:pt x="2" y="10"/>
                    <a:pt x="11" y="18"/>
                    <a:pt x="22" y="18"/>
                  </a:cubicBezTo>
                  <a:cubicBezTo>
                    <a:pt x="230" y="18"/>
                    <a:pt x="230" y="18"/>
                    <a:pt x="230" y="18"/>
                  </a:cubicBezTo>
                  <a:cubicBezTo>
                    <a:pt x="241" y="18"/>
                    <a:pt x="250" y="10"/>
                    <a:pt x="25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B3B4B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Lato Light" charset="0"/>
              </a:endParaRPr>
            </a:p>
          </p:txBody>
        </p:sp>
        <p:sp>
          <p:nvSpPr>
            <p:cNvPr id="36" name="Rectangle 52"/>
            <p:cNvSpPr>
              <a:spLocks noChangeArrowheads="1"/>
            </p:cNvSpPr>
            <p:nvPr/>
          </p:nvSpPr>
          <p:spPr bwMode="auto">
            <a:xfrm>
              <a:off x="6623354" y="2189119"/>
              <a:ext cx="4249758" cy="268458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Lato Light" charset="0"/>
              </a:endParaRPr>
            </a:p>
          </p:txBody>
        </p:sp>
        <p:sp>
          <p:nvSpPr>
            <p:cNvPr id="37" name="Oval 36"/>
            <p:cNvSpPr>
              <a:spLocks noChangeArrowheads="1"/>
            </p:cNvSpPr>
            <p:nvPr/>
          </p:nvSpPr>
          <p:spPr bwMode="auto">
            <a:xfrm>
              <a:off x="8720847" y="2076321"/>
              <a:ext cx="48330" cy="48343"/>
            </a:xfrm>
            <a:prstGeom prst="ellipse">
              <a:avLst/>
            </a:prstGeom>
            <a:solidFill>
              <a:srgbClr val="2C2C2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Lato Light" charset="0"/>
              </a:endParaRPr>
            </a:p>
          </p:txBody>
        </p:sp>
        <p:sp>
          <p:nvSpPr>
            <p:cNvPr id="38" name="Oval 37"/>
            <p:cNvSpPr>
              <a:spLocks noChangeArrowheads="1"/>
            </p:cNvSpPr>
            <p:nvPr/>
          </p:nvSpPr>
          <p:spPr bwMode="auto">
            <a:xfrm>
              <a:off x="8720847" y="2073099"/>
              <a:ext cx="48330" cy="45119"/>
            </a:xfrm>
            <a:prstGeom prst="ellipse">
              <a:avLst/>
            </a:prstGeom>
            <a:solidFill>
              <a:srgbClr val="0A0A0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Lato Light" charset="0"/>
              </a:endParaRPr>
            </a:p>
          </p:txBody>
        </p:sp>
        <p:sp>
          <p:nvSpPr>
            <p:cNvPr id="39" name="Oval 38"/>
            <p:cNvSpPr>
              <a:spLocks noChangeArrowheads="1"/>
            </p:cNvSpPr>
            <p:nvPr/>
          </p:nvSpPr>
          <p:spPr bwMode="auto">
            <a:xfrm>
              <a:off x="8730511" y="2079544"/>
              <a:ext cx="28999" cy="32228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Lato Light" charset="0"/>
              </a:endParaRPr>
            </a:p>
          </p:txBody>
        </p:sp>
        <p:sp>
          <p:nvSpPr>
            <p:cNvPr id="40" name="Oval 39"/>
            <p:cNvSpPr>
              <a:spLocks noChangeArrowheads="1"/>
            </p:cNvSpPr>
            <p:nvPr/>
          </p:nvSpPr>
          <p:spPr bwMode="auto">
            <a:xfrm>
              <a:off x="8736955" y="2089212"/>
              <a:ext cx="16111" cy="16115"/>
            </a:xfrm>
            <a:prstGeom prst="ellipse">
              <a:avLst/>
            </a:prstGeom>
            <a:solidFill>
              <a:srgbClr val="2C99B4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Lato Light" charset="0"/>
              </a:endParaRPr>
            </a:p>
          </p:txBody>
        </p:sp>
        <p:sp>
          <p:nvSpPr>
            <p:cNvPr id="54" name="Freeform 53"/>
            <p:cNvSpPr>
              <a:spLocks/>
            </p:cNvSpPr>
            <p:nvPr/>
          </p:nvSpPr>
          <p:spPr bwMode="auto">
            <a:xfrm>
              <a:off x="8743399" y="2092436"/>
              <a:ext cx="3223" cy="6446"/>
            </a:xfrm>
            <a:custGeom>
              <a:avLst/>
              <a:gdLst>
                <a:gd name="T0" fmla="*/ 1 w 1"/>
                <a:gd name="T1" fmla="*/ 1 h 2"/>
                <a:gd name="T2" fmla="*/ 1 w 1"/>
                <a:gd name="T3" fmla="*/ 2 h 2"/>
                <a:gd name="T4" fmla="*/ 0 w 1"/>
                <a:gd name="T5" fmla="*/ 1 h 2"/>
                <a:gd name="T6" fmla="*/ 1 w 1"/>
                <a:gd name="T7" fmla="*/ 0 h 2"/>
                <a:gd name="T8" fmla="*/ 1 w 1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2">
                  <a:moveTo>
                    <a:pt x="1" y="1"/>
                  </a:moveTo>
                  <a:lnTo>
                    <a:pt x="1" y="2"/>
                  </a:lnTo>
                  <a:lnTo>
                    <a:pt x="0" y="1"/>
                  </a:lnTo>
                  <a:lnTo>
                    <a:pt x="1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Lato Light" charset="0"/>
              </a:endParaRPr>
            </a:p>
          </p:txBody>
        </p:sp>
      </p:grpSp>
      <p:pic>
        <p:nvPicPr>
          <p:cNvPr id="55" name="Picture 54" descr="login.jpg"/>
          <p:cNvPicPr>
            <a:picLocks noChangeAspect="1"/>
          </p:cNvPicPr>
          <p:nvPr/>
        </p:nvPicPr>
        <p:blipFill>
          <a:blip r:embed="rId2" cstate="print"/>
          <a:srcRect l="27471" r="28213"/>
          <a:stretch>
            <a:fillRect/>
          </a:stretch>
        </p:blipFill>
        <p:spPr>
          <a:xfrm>
            <a:off x="13252960" y="3763265"/>
            <a:ext cx="6572037" cy="7134083"/>
          </a:xfrm>
          <a:prstGeom prst="rect">
            <a:avLst/>
          </a:prstGeom>
        </p:spPr>
      </p:pic>
      <p:sp>
        <p:nvSpPr>
          <p:cNvPr id="25" name="Oval 24"/>
          <p:cNvSpPr/>
          <p:nvPr/>
        </p:nvSpPr>
        <p:spPr>
          <a:xfrm>
            <a:off x="23069390" y="523001"/>
            <a:ext cx="859750" cy="859750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2" tIns="45711" rIns="91422" bIns="45711" rtlCol="0" anchor="ctr"/>
          <a:lstStyle/>
          <a:p>
            <a:pPr algn="ctr"/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23095282" y="645136"/>
            <a:ext cx="807966" cy="615480"/>
          </a:xfrm>
          <a:prstGeom prst="rect">
            <a:avLst/>
          </a:prstGeom>
          <a:noFill/>
        </p:spPr>
        <p:txBody>
          <a:bodyPr wrap="none" lIns="182807" tIns="91404" rIns="182807" bIns="91404" rtlCol="0">
            <a:spAutoFit/>
          </a:bodyPr>
          <a:lstStyle/>
          <a:p>
            <a:pPr algn="ctr"/>
            <a:fld id="{260E2A6B-A809-4840-BF14-8648BC0BDF87}" type="slidenum">
              <a:rPr lang="id-ID" sz="2800" b="1" i="0" smtClean="0">
                <a:solidFill>
                  <a:schemeClr val="bg1"/>
                </a:solidFill>
                <a:latin typeface="Lato Bold" charset="0"/>
                <a:cs typeface="Lato Bold" charset="0"/>
              </a:rPr>
              <a:pPr algn="ctr"/>
              <a:t>19</a:t>
            </a:fld>
            <a:endParaRPr lang="id-ID" sz="2800" b="1" i="0" dirty="0">
              <a:solidFill>
                <a:schemeClr val="bg1"/>
              </a:solidFill>
              <a:latin typeface="Lato Bold" charset="0"/>
              <a:cs typeface="Lato Bold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 advClick="0"/>
    </mc:Choice>
    <mc:Fallback>
      <p:transition advClick="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ight Triangle 52"/>
          <p:cNvSpPr/>
          <p:nvPr/>
        </p:nvSpPr>
        <p:spPr>
          <a:xfrm rot="5400000" flipV="1">
            <a:off x="7178665" y="-5952029"/>
            <a:ext cx="11246953" cy="23151016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864761" y="538843"/>
            <a:ext cx="13441308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800" b="1" smtClean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Netspective </a:t>
            </a:r>
            <a:r>
              <a:rPr lang="en-US" sz="8800" b="1" dirty="0" smtClean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Attest Demo</a:t>
            </a:r>
            <a:endParaRPr lang="id-ID" sz="8800" b="1" dirty="0">
              <a:solidFill>
                <a:schemeClr val="tx2"/>
              </a:solidFill>
              <a:latin typeface="Lato" charset="0"/>
              <a:ea typeface="Lato" charset="0"/>
              <a:cs typeface="Lato" charset="0"/>
            </a:endParaRPr>
          </a:p>
        </p:txBody>
      </p:sp>
      <p:graphicFrame>
        <p:nvGraphicFramePr>
          <p:cNvPr id="57" name="Table 56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782622513"/>
              </p:ext>
            </p:extLst>
          </p:nvPr>
        </p:nvGraphicFramePr>
        <p:xfrm>
          <a:off x="1772815" y="5519044"/>
          <a:ext cx="20183696" cy="37472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4592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41928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5411755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6306735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936801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Login</a:t>
                      </a:r>
                      <a:r>
                        <a:rPr lang="en-US" baseline="0" dirty="0"/>
                        <a:t> User Name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Password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Account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Role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36801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>
                          <a:solidFill>
                            <a:schemeClr val="accent1"/>
                          </a:solidFill>
                        </a:rPr>
                        <a:t>karl@attest.cloud</a:t>
                      </a:r>
                      <a:endParaRPr lang="en-US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accent1"/>
                          </a:solidFill>
                        </a:rPr>
                        <a:t>karl@123$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accent1"/>
                          </a:solidFill>
                        </a:rPr>
                        <a:t>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>
                          <a:solidFill>
                            <a:schemeClr val="accent1"/>
                          </a:solidFill>
                        </a:rPr>
                        <a:t>SUPER ADMINISTRATOR</a:t>
                      </a:r>
                      <a:endParaRPr lang="en-US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936801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>
                          <a:solidFill>
                            <a:schemeClr val="accent1"/>
                          </a:solidFill>
                        </a:rPr>
                        <a:t>alex@attest.cloud</a:t>
                      </a:r>
                      <a:endParaRPr lang="en-US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accent1"/>
                          </a:solidFill>
                        </a:rPr>
                        <a:t>alex@123$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accent1"/>
                          </a:solidFill>
                        </a:rPr>
                        <a:t>North West Hospital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accent1"/>
                          </a:solidFill>
                        </a:rPr>
                        <a:t>ANALYST, ASSESSOR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936801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>
                          <a:solidFill>
                            <a:schemeClr val="accent1"/>
                          </a:solidFill>
                        </a:rPr>
                        <a:t>john@attest.cloud</a:t>
                      </a:r>
                      <a:endParaRPr lang="en-US" dirty="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accent1"/>
                          </a:solidFill>
                        </a:rPr>
                        <a:t>john@123$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accent1"/>
                          </a:solidFill>
                        </a:rPr>
                        <a:t>Forrest General Hospital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accent1"/>
                          </a:solidFill>
                        </a:rPr>
                        <a:t>ASSESSEE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8" name="TextBox 57"/>
          <p:cNvSpPr txBox="1"/>
          <p:nvPr/>
        </p:nvSpPr>
        <p:spPr>
          <a:xfrm>
            <a:off x="1502229" y="3929872"/>
            <a:ext cx="11992024" cy="129266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en-US" sz="5400" dirty="0">
                <a:cs typeface="Lato Light"/>
              </a:rPr>
              <a:t>URL: https</a:t>
            </a:r>
            <a:r>
              <a:rPr lang="en-US" sz="5400" dirty="0" smtClean="0">
                <a:cs typeface="Lato Light"/>
              </a:rPr>
              <a:t>://training.attest.cloud</a:t>
            </a:r>
            <a:endParaRPr lang="en-US" sz="5400" dirty="0">
              <a:solidFill>
                <a:schemeClr val="accent1"/>
              </a:solidFill>
              <a:cs typeface="Lato Light"/>
            </a:endParaRPr>
          </a:p>
          <a:p>
            <a:endParaRPr lang="en-US" sz="2400" b="1" dirty="0">
              <a:solidFill>
                <a:schemeClr val="tx2"/>
              </a:solidFill>
              <a:latin typeface="Lato Black" charset="0"/>
              <a:ea typeface="Lato Black" charset="0"/>
              <a:cs typeface="Lato Black" charset="0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1772815" y="9723461"/>
            <a:ext cx="1840777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 smtClean="0">
                <a:latin typeface="Segoe UI Light" panose="020B0502040204020203" pitchFamily="34" charset="0"/>
              </a:rPr>
              <a:t>To </a:t>
            </a:r>
            <a:r>
              <a:rPr lang="en-IN" dirty="0">
                <a:latin typeface="Segoe UI Light" panose="020B0502040204020203" pitchFamily="34" charset="0"/>
              </a:rPr>
              <a:t>see the notification emails use the same email address and password as above. For Webmail access go to </a:t>
            </a:r>
            <a:r>
              <a:rPr lang="en-IN">
                <a:latin typeface="Segoe UI Light" panose="020B0502040204020203" pitchFamily="34" charset="0"/>
                <a:hlinkClick r:id="rId2"/>
              </a:rPr>
              <a:t>https</a:t>
            </a:r>
            <a:r>
              <a:rPr lang="en-IN" smtClean="0">
                <a:latin typeface="Segoe UI Light" panose="020B0502040204020203" pitchFamily="34" charset="0"/>
                <a:hlinkClick r:id="rId2"/>
              </a:rPr>
              <a:t>://mail.opsfol.io</a:t>
            </a:r>
            <a:r>
              <a:rPr lang="en-IN" dirty="0" smtClean="0">
                <a:latin typeface="Segoe UI Light" panose="020B0502040204020203" pitchFamily="34" charset="0"/>
                <a:hlinkClick r:id="rId2"/>
              </a:rPr>
              <a:t>/</a:t>
            </a:r>
            <a:r>
              <a:rPr lang="en-IN" dirty="0" smtClean="0">
                <a:latin typeface="Segoe UI Light" panose="020B0502040204020203" pitchFamily="34" charset="0"/>
              </a:rPr>
              <a:t> </a:t>
            </a:r>
          </a:p>
          <a:p>
            <a:endParaRPr lang="en-US" dirty="0">
              <a:latin typeface="Segoe UI Light" panose="020B0502040204020203" pitchFamily="34" charset="0"/>
            </a:endParaRPr>
          </a:p>
        </p:txBody>
      </p:sp>
      <p:sp>
        <p:nvSpPr>
          <p:cNvPr id="7" name="Oval 6"/>
          <p:cNvSpPr/>
          <p:nvPr/>
        </p:nvSpPr>
        <p:spPr>
          <a:xfrm>
            <a:off x="23069390" y="523001"/>
            <a:ext cx="859750" cy="859750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2" tIns="45711" rIns="91422" bIns="45711" rtlCol="0" anchor="ctr"/>
          <a:lstStyle/>
          <a:p>
            <a:pPr algn="ctr"/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3109785" y="607069"/>
            <a:ext cx="807966" cy="615480"/>
          </a:xfrm>
          <a:prstGeom prst="rect">
            <a:avLst/>
          </a:prstGeom>
          <a:noFill/>
        </p:spPr>
        <p:txBody>
          <a:bodyPr wrap="none" lIns="182807" tIns="91404" rIns="182807" bIns="91404" rtlCol="0">
            <a:spAutoFit/>
          </a:bodyPr>
          <a:lstStyle/>
          <a:p>
            <a:pPr algn="ctr"/>
            <a:fld id="{260E2A6B-A809-4840-BF14-8648BC0BDF87}" type="slidenum">
              <a:rPr lang="id-ID" sz="2800" b="1" i="0" smtClean="0">
                <a:solidFill>
                  <a:schemeClr val="bg1"/>
                </a:solidFill>
                <a:latin typeface="Lato Bold" charset="0"/>
                <a:cs typeface="Lato Bold" charset="0"/>
              </a:rPr>
              <a:pPr algn="ctr"/>
              <a:t>2</a:t>
            </a:fld>
            <a:endParaRPr lang="id-ID" sz="2800" b="1" i="0" dirty="0">
              <a:solidFill>
                <a:schemeClr val="bg1"/>
              </a:solidFill>
              <a:latin typeface="Lato Bold" charset="0"/>
              <a:cs typeface="Lato Bold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ight Triangle 52"/>
          <p:cNvSpPr/>
          <p:nvPr/>
        </p:nvSpPr>
        <p:spPr>
          <a:xfrm rot="5400000" flipV="1">
            <a:off x="7178665" y="-5952029"/>
            <a:ext cx="11246953" cy="23151016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907330" y="538843"/>
            <a:ext cx="12359474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800" b="1" dirty="0" smtClean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Analyst User Dashboard</a:t>
            </a: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2032167" y="5833795"/>
            <a:ext cx="5430927" cy="1032144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r>
              <a:rPr lang="en-US" sz="2200" dirty="0" smtClean="0">
                <a:solidFill>
                  <a:schemeClr val="tx1"/>
                </a:solidFill>
                <a:latin typeface="Lato Light" charset="0"/>
              </a:rPr>
              <a:t>The Campaign listing shows the assessments added in each campaigns.</a:t>
            </a:r>
            <a:endParaRPr lang="en-US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2108373" y="3149200"/>
            <a:ext cx="2501006" cy="4616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2400" b="1" dirty="0" smtClean="0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Login As Analyst</a:t>
            </a:r>
            <a:endParaRPr lang="en-US" sz="2400" b="1" dirty="0">
              <a:solidFill>
                <a:schemeClr val="tx2"/>
              </a:solidFill>
              <a:latin typeface="Lato Black" charset="0"/>
              <a:ea typeface="Lato Black" charset="0"/>
              <a:cs typeface="Lato Black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981003" y="2855260"/>
            <a:ext cx="898003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9600" b="1" dirty="0">
                <a:solidFill>
                  <a:schemeClr val="accent1"/>
                </a:solidFill>
                <a:latin typeface="Lato Heavy" charset="0"/>
                <a:ea typeface="Lato Heavy" charset="0"/>
                <a:cs typeface="Lato Heavy" charset="0"/>
              </a:rPr>
              <a:t>1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162799" y="5372130"/>
            <a:ext cx="3310522" cy="4616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2400" b="1" dirty="0" smtClean="0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Listing of Campaigns</a:t>
            </a:r>
            <a:endParaRPr lang="en-US" sz="2400" b="1" dirty="0">
              <a:solidFill>
                <a:schemeClr val="tx2"/>
              </a:solidFill>
              <a:latin typeface="Lato Black" charset="0"/>
              <a:ea typeface="Lato Black" charset="0"/>
              <a:cs typeface="Lato Black" charset="0"/>
            </a:endParaRPr>
          </a:p>
        </p:txBody>
      </p:sp>
      <p:sp>
        <p:nvSpPr>
          <p:cNvPr id="18" name="Subtitle 2"/>
          <p:cNvSpPr txBox="1">
            <a:spLocks/>
          </p:cNvSpPr>
          <p:nvPr/>
        </p:nvSpPr>
        <p:spPr>
          <a:xfrm>
            <a:off x="2032167" y="3648962"/>
            <a:ext cx="6540333" cy="1844674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200" dirty="0" smtClean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rPr>
              <a:t>When an analyst logs in to Opsfolio Attest, the dashboard lists all the assessments, both ongoing and completed,  from various Assessors.</a:t>
            </a:r>
          </a:p>
        </p:txBody>
      </p:sp>
      <p:sp>
        <p:nvSpPr>
          <p:cNvPr id="24" name="Rectangle 23"/>
          <p:cNvSpPr/>
          <p:nvPr/>
        </p:nvSpPr>
        <p:spPr>
          <a:xfrm>
            <a:off x="981003" y="5067291"/>
            <a:ext cx="898003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9600" b="1" dirty="0">
                <a:solidFill>
                  <a:schemeClr val="accent1"/>
                </a:solidFill>
                <a:latin typeface="Lato Heavy" charset="0"/>
                <a:ea typeface="Lato Heavy" charset="0"/>
                <a:cs typeface="Lato Heavy" charset="0"/>
              </a:rPr>
              <a:t>2</a:t>
            </a:r>
          </a:p>
        </p:txBody>
      </p:sp>
      <p:sp>
        <p:nvSpPr>
          <p:cNvPr id="31" name="Subtitle 2">
            <a:extLst>
              <a:ext uri="{FF2B5EF4-FFF2-40B4-BE49-F238E27FC236}">
                <a16:creationId xmlns="" xmlns:a16="http://schemas.microsoft.com/office/drawing/2014/main" id="{7D196DB2-A0E0-44BA-B10C-B902769DE0CD}"/>
              </a:ext>
            </a:extLst>
          </p:cNvPr>
          <p:cNvSpPr txBox="1">
            <a:spLocks/>
          </p:cNvSpPr>
          <p:nvPr/>
        </p:nvSpPr>
        <p:spPr>
          <a:xfrm>
            <a:off x="840506" y="1789445"/>
            <a:ext cx="12113899" cy="764891"/>
          </a:xfrm>
          <a:prstGeom prst="rect">
            <a:avLst/>
          </a:prstGeom>
        </p:spPr>
        <p:txBody>
          <a:bodyPr vert="horz" wrap="non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200" dirty="0" smtClean="0"/>
              <a:t>List all assigned assessments in dashboard for selected Account</a:t>
            </a:r>
            <a:endParaRPr lang="en-US" sz="3100" dirty="0">
              <a:latin typeface="Lato Light"/>
              <a:cs typeface="Lato Light"/>
            </a:endParaRPr>
          </a:p>
        </p:txBody>
      </p:sp>
      <p:grpSp>
        <p:nvGrpSpPr>
          <p:cNvPr id="26" name="Group 39"/>
          <p:cNvGrpSpPr/>
          <p:nvPr/>
        </p:nvGrpSpPr>
        <p:grpSpPr>
          <a:xfrm>
            <a:off x="9674226" y="3200401"/>
            <a:ext cx="13639800" cy="8610600"/>
            <a:chOff x="5898415" y="1976415"/>
            <a:chExt cx="5654530" cy="3255020"/>
          </a:xfrm>
        </p:grpSpPr>
        <p:sp>
          <p:nvSpPr>
            <p:cNvPr id="27" name="Freeform 45"/>
            <p:cNvSpPr>
              <a:spLocks/>
            </p:cNvSpPr>
            <p:nvPr/>
          </p:nvSpPr>
          <p:spPr bwMode="auto">
            <a:xfrm>
              <a:off x="5898415" y="5105745"/>
              <a:ext cx="2848207" cy="125690"/>
            </a:xfrm>
            <a:custGeom>
              <a:avLst/>
              <a:gdLst>
                <a:gd name="T0" fmla="*/ 0 w 885"/>
                <a:gd name="T1" fmla="*/ 16 h 39"/>
                <a:gd name="T2" fmla="*/ 78 w 885"/>
                <a:gd name="T3" fmla="*/ 39 h 39"/>
                <a:gd name="T4" fmla="*/ 885 w 885"/>
                <a:gd name="T5" fmla="*/ 39 h 39"/>
                <a:gd name="T6" fmla="*/ 885 w 885"/>
                <a:gd name="T7" fmla="*/ 0 h 39"/>
                <a:gd name="T8" fmla="*/ 0 w 885"/>
                <a:gd name="T9" fmla="*/ 0 h 39"/>
                <a:gd name="T10" fmla="*/ 0 w 885"/>
                <a:gd name="T11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85" h="39">
                  <a:moveTo>
                    <a:pt x="0" y="16"/>
                  </a:moveTo>
                  <a:cubicBezTo>
                    <a:pt x="0" y="23"/>
                    <a:pt x="30" y="39"/>
                    <a:pt x="78" y="39"/>
                  </a:cubicBezTo>
                  <a:cubicBezTo>
                    <a:pt x="126" y="39"/>
                    <a:pt x="885" y="39"/>
                    <a:pt x="885" y="39"/>
                  </a:cubicBezTo>
                  <a:cubicBezTo>
                    <a:pt x="885" y="0"/>
                    <a:pt x="885" y="0"/>
                    <a:pt x="885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6"/>
                  </a:lnTo>
                  <a:close/>
                </a:path>
              </a:pathLst>
            </a:custGeom>
            <a:solidFill>
              <a:srgbClr val="B3B4B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Lato Light" charset="0"/>
              </a:endParaRPr>
            </a:p>
          </p:txBody>
        </p:sp>
        <p:sp>
          <p:nvSpPr>
            <p:cNvPr id="28" name="Freeform 46"/>
            <p:cNvSpPr>
              <a:spLocks/>
            </p:cNvSpPr>
            <p:nvPr/>
          </p:nvSpPr>
          <p:spPr bwMode="auto">
            <a:xfrm>
              <a:off x="8704736" y="5105745"/>
              <a:ext cx="2848207" cy="125690"/>
            </a:xfrm>
            <a:custGeom>
              <a:avLst/>
              <a:gdLst>
                <a:gd name="T0" fmla="*/ 884 w 884"/>
                <a:gd name="T1" fmla="*/ 16 h 39"/>
                <a:gd name="T2" fmla="*/ 806 w 884"/>
                <a:gd name="T3" fmla="*/ 39 h 39"/>
                <a:gd name="T4" fmla="*/ 0 w 884"/>
                <a:gd name="T5" fmla="*/ 39 h 39"/>
                <a:gd name="T6" fmla="*/ 0 w 884"/>
                <a:gd name="T7" fmla="*/ 0 h 39"/>
                <a:gd name="T8" fmla="*/ 884 w 884"/>
                <a:gd name="T9" fmla="*/ 0 h 39"/>
                <a:gd name="T10" fmla="*/ 884 w 884"/>
                <a:gd name="T11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84" h="39">
                  <a:moveTo>
                    <a:pt x="884" y="16"/>
                  </a:moveTo>
                  <a:cubicBezTo>
                    <a:pt x="884" y="23"/>
                    <a:pt x="854" y="39"/>
                    <a:pt x="806" y="39"/>
                  </a:cubicBezTo>
                  <a:cubicBezTo>
                    <a:pt x="758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84" y="0"/>
                    <a:pt x="884" y="0"/>
                    <a:pt x="884" y="0"/>
                  </a:cubicBezTo>
                  <a:lnTo>
                    <a:pt x="884" y="16"/>
                  </a:lnTo>
                  <a:close/>
                </a:path>
              </a:pathLst>
            </a:custGeom>
            <a:solidFill>
              <a:srgbClr val="B3B4B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Lato Light" charset="0"/>
              </a:endParaRPr>
            </a:p>
          </p:txBody>
        </p:sp>
        <p:sp>
          <p:nvSpPr>
            <p:cNvPr id="29" name="Freeform 47"/>
            <p:cNvSpPr>
              <a:spLocks/>
            </p:cNvSpPr>
            <p:nvPr/>
          </p:nvSpPr>
          <p:spPr bwMode="auto">
            <a:xfrm>
              <a:off x="6455812" y="1976415"/>
              <a:ext cx="4581618" cy="3138999"/>
            </a:xfrm>
            <a:custGeom>
              <a:avLst/>
              <a:gdLst>
                <a:gd name="T0" fmla="*/ 1378 w 1423"/>
                <a:gd name="T1" fmla="*/ 0 h 974"/>
                <a:gd name="T2" fmla="*/ 45 w 1423"/>
                <a:gd name="T3" fmla="*/ 0 h 974"/>
                <a:gd name="T4" fmla="*/ 0 w 1423"/>
                <a:gd name="T5" fmla="*/ 45 h 974"/>
                <a:gd name="T6" fmla="*/ 0 w 1423"/>
                <a:gd name="T7" fmla="*/ 218 h 974"/>
                <a:gd name="T8" fmla="*/ 0 w 1423"/>
                <a:gd name="T9" fmla="*/ 929 h 974"/>
                <a:gd name="T10" fmla="*/ 45 w 1423"/>
                <a:gd name="T11" fmla="*/ 974 h 974"/>
                <a:gd name="T12" fmla="*/ 1378 w 1423"/>
                <a:gd name="T13" fmla="*/ 974 h 974"/>
                <a:gd name="T14" fmla="*/ 1423 w 1423"/>
                <a:gd name="T15" fmla="*/ 929 h 974"/>
                <a:gd name="T16" fmla="*/ 1423 w 1423"/>
                <a:gd name="T17" fmla="*/ 45 h 974"/>
                <a:gd name="T18" fmla="*/ 1378 w 1423"/>
                <a:gd name="T19" fmla="*/ 0 h 9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23" h="974">
                  <a:moveTo>
                    <a:pt x="1378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20" y="0"/>
                    <a:pt x="0" y="20"/>
                    <a:pt x="0" y="45"/>
                  </a:cubicBezTo>
                  <a:cubicBezTo>
                    <a:pt x="0" y="218"/>
                    <a:pt x="0" y="218"/>
                    <a:pt x="0" y="218"/>
                  </a:cubicBezTo>
                  <a:cubicBezTo>
                    <a:pt x="0" y="929"/>
                    <a:pt x="0" y="929"/>
                    <a:pt x="0" y="929"/>
                  </a:cubicBezTo>
                  <a:cubicBezTo>
                    <a:pt x="0" y="954"/>
                    <a:pt x="20" y="974"/>
                    <a:pt x="45" y="974"/>
                  </a:cubicBezTo>
                  <a:cubicBezTo>
                    <a:pt x="1378" y="974"/>
                    <a:pt x="1378" y="974"/>
                    <a:pt x="1378" y="974"/>
                  </a:cubicBezTo>
                  <a:cubicBezTo>
                    <a:pt x="1403" y="974"/>
                    <a:pt x="1423" y="954"/>
                    <a:pt x="1423" y="929"/>
                  </a:cubicBezTo>
                  <a:cubicBezTo>
                    <a:pt x="1423" y="45"/>
                    <a:pt x="1423" y="45"/>
                    <a:pt x="1423" y="45"/>
                  </a:cubicBezTo>
                  <a:cubicBezTo>
                    <a:pt x="1423" y="20"/>
                    <a:pt x="1403" y="0"/>
                    <a:pt x="1378" y="0"/>
                  </a:cubicBezTo>
                  <a:close/>
                </a:path>
              </a:pathLst>
            </a:custGeom>
            <a:solidFill>
              <a:srgbClr val="D2D3D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Lato Light" charset="0"/>
              </a:endParaRPr>
            </a:p>
          </p:txBody>
        </p:sp>
        <p:sp>
          <p:nvSpPr>
            <p:cNvPr id="30" name="Freeform 48"/>
            <p:cNvSpPr>
              <a:spLocks/>
            </p:cNvSpPr>
            <p:nvPr/>
          </p:nvSpPr>
          <p:spPr bwMode="auto">
            <a:xfrm>
              <a:off x="6471923" y="1992528"/>
              <a:ext cx="4552622" cy="3106772"/>
            </a:xfrm>
            <a:custGeom>
              <a:avLst/>
              <a:gdLst>
                <a:gd name="T0" fmla="*/ 40 w 1414"/>
                <a:gd name="T1" fmla="*/ 964 h 964"/>
                <a:gd name="T2" fmla="*/ 0 w 1414"/>
                <a:gd name="T3" fmla="*/ 924 h 964"/>
                <a:gd name="T4" fmla="*/ 0 w 1414"/>
                <a:gd name="T5" fmla="*/ 40 h 964"/>
                <a:gd name="T6" fmla="*/ 40 w 1414"/>
                <a:gd name="T7" fmla="*/ 0 h 964"/>
                <a:gd name="T8" fmla="*/ 1373 w 1414"/>
                <a:gd name="T9" fmla="*/ 0 h 964"/>
                <a:gd name="T10" fmla="*/ 1414 w 1414"/>
                <a:gd name="T11" fmla="*/ 40 h 964"/>
                <a:gd name="T12" fmla="*/ 1414 w 1414"/>
                <a:gd name="T13" fmla="*/ 924 h 964"/>
                <a:gd name="T14" fmla="*/ 1373 w 1414"/>
                <a:gd name="T15" fmla="*/ 964 h 964"/>
                <a:gd name="T16" fmla="*/ 40 w 1414"/>
                <a:gd name="T17" fmla="*/ 964 h 9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14" h="964">
                  <a:moveTo>
                    <a:pt x="40" y="964"/>
                  </a:moveTo>
                  <a:cubicBezTo>
                    <a:pt x="18" y="964"/>
                    <a:pt x="0" y="946"/>
                    <a:pt x="0" y="924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1373" y="0"/>
                    <a:pt x="1373" y="0"/>
                    <a:pt x="1373" y="0"/>
                  </a:cubicBezTo>
                  <a:cubicBezTo>
                    <a:pt x="1396" y="0"/>
                    <a:pt x="1414" y="18"/>
                    <a:pt x="1414" y="40"/>
                  </a:cubicBezTo>
                  <a:cubicBezTo>
                    <a:pt x="1414" y="924"/>
                    <a:pt x="1414" y="924"/>
                    <a:pt x="1414" y="924"/>
                  </a:cubicBezTo>
                  <a:cubicBezTo>
                    <a:pt x="1414" y="946"/>
                    <a:pt x="1396" y="964"/>
                    <a:pt x="1373" y="964"/>
                  </a:cubicBezTo>
                  <a:lnTo>
                    <a:pt x="40" y="964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Lato Light" charset="0"/>
              </a:endParaRPr>
            </a:p>
          </p:txBody>
        </p:sp>
        <p:sp>
          <p:nvSpPr>
            <p:cNvPr id="32" name="Rectangle 50"/>
            <p:cNvSpPr>
              <a:spLocks noChangeArrowheads="1"/>
            </p:cNvSpPr>
            <p:nvPr/>
          </p:nvSpPr>
          <p:spPr bwMode="auto">
            <a:xfrm>
              <a:off x="5898415" y="5054180"/>
              <a:ext cx="5654530" cy="10312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Lato Light" charset="0"/>
              </a:endParaRPr>
            </a:p>
          </p:txBody>
        </p:sp>
        <p:sp>
          <p:nvSpPr>
            <p:cNvPr id="33" name="Freeform 51"/>
            <p:cNvSpPr>
              <a:spLocks/>
            </p:cNvSpPr>
            <p:nvPr/>
          </p:nvSpPr>
          <p:spPr bwMode="auto">
            <a:xfrm>
              <a:off x="8318101" y="5054180"/>
              <a:ext cx="811932" cy="58010"/>
            </a:xfrm>
            <a:custGeom>
              <a:avLst/>
              <a:gdLst>
                <a:gd name="T0" fmla="*/ 0 w 252"/>
                <a:gd name="T1" fmla="*/ 0 h 18"/>
                <a:gd name="T2" fmla="*/ 22 w 252"/>
                <a:gd name="T3" fmla="*/ 18 h 18"/>
                <a:gd name="T4" fmla="*/ 230 w 252"/>
                <a:gd name="T5" fmla="*/ 18 h 18"/>
                <a:gd name="T6" fmla="*/ 252 w 252"/>
                <a:gd name="T7" fmla="*/ 0 h 18"/>
                <a:gd name="T8" fmla="*/ 0 w 252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2" h="18">
                  <a:moveTo>
                    <a:pt x="0" y="0"/>
                  </a:moveTo>
                  <a:cubicBezTo>
                    <a:pt x="2" y="10"/>
                    <a:pt x="11" y="18"/>
                    <a:pt x="22" y="18"/>
                  </a:cubicBezTo>
                  <a:cubicBezTo>
                    <a:pt x="230" y="18"/>
                    <a:pt x="230" y="18"/>
                    <a:pt x="230" y="18"/>
                  </a:cubicBezTo>
                  <a:cubicBezTo>
                    <a:pt x="241" y="18"/>
                    <a:pt x="250" y="10"/>
                    <a:pt x="25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B3B4B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Lato Light" charset="0"/>
              </a:endParaRPr>
            </a:p>
          </p:txBody>
        </p:sp>
        <p:sp>
          <p:nvSpPr>
            <p:cNvPr id="34" name="Rectangle 52"/>
            <p:cNvSpPr>
              <a:spLocks noChangeArrowheads="1"/>
            </p:cNvSpPr>
            <p:nvPr/>
          </p:nvSpPr>
          <p:spPr bwMode="auto">
            <a:xfrm>
              <a:off x="6623354" y="2189119"/>
              <a:ext cx="4249758" cy="268458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Lato Light" charset="0"/>
              </a:endParaRPr>
            </a:p>
          </p:txBody>
        </p:sp>
        <p:sp>
          <p:nvSpPr>
            <p:cNvPr id="35" name="Oval 34"/>
            <p:cNvSpPr>
              <a:spLocks noChangeArrowheads="1"/>
            </p:cNvSpPr>
            <p:nvPr/>
          </p:nvSpPr>
          <p:spPr bwMode="auto">
            <a:xfrm>
              <a:off x="8720847" y="2076321"/>
              <a:ext cx="48330" cy="48343"/>
            </a:xfrm>
            <a:prstGeom prst="ellipse">
              <a:avLst/>
            </a:prstGeom>
            <a:solidFill>
              <a:srgbClr val="2C2C2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Lato Light" charset="0"/>
              </a:endParaRPr>
            </a:p>
          </p:txBody>
        </p:sp>
        <p:sp>
          <p:nvSpPr>
            <p:cNvPr id="36" name="Oval 35"/>
            <p:cNvSpPr>
              <a:spLocks noChangeArrowheads="1"/>
            </p:cNvSpPr>
            <p:nvPr/>
          </p:nvSpPr>
          <p:spPr bwMode="auto">
            <a:xfrm>
              <a:off x="8720847" y="2073099"/>
              <a:ext cx="48330" cy="45119"/>
            </a:xfrm>
            <a:prstGeom prst="ellipse">
              <a:avLst/>
            </a:prstGeom>
            <a:solidFill>
              <a:srgbClr val="0A0A0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Lato Light" charset="0"/>
              </a:endParaRPr>
            </a:p>
          </p:txBody>
        </p:sp>
        <p:sp>
          <p:nvSpPr>
            <p:cNvPr id="37" name="Oval 36"/>
            <p:cNvSpPr>
              <a:spLocks noChangeArrowheads="1"/>
            </p:cNvSpPr>
            <p:nvPr/>
          </p:nvSpPr>
          <p:spPr bwMode="auto">
            <a:xfrm>
              <a:off x="8730511" y="2079544"/>
              <a:ext cx="28999" cy="32228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Lato Light" charset="0"/>
              </a:endParaRPr>
            </a:p>
          </p:txBody>
        </p:sp>
        <p:sp>
          <p:nvSpPr>
            <p:cNvPr id="38" name="Oval 37"/>
            <p:cNvSpPr>
              <a:spLocks noChangeArrowheads="1"/>
            </p:cNvSpPr>
            <p:nvPr/>
          </p:nvSpPr>
          <p:spPr bwMode="auto">
            <a:xfrm>
              <a:off x="8736955" y="2089212"/>
              <a:ext cx="16111" cy="16115"/>
            </a:xfrm>
            <a:prstGeom prst="ellipse">
              <a:avLst/>
            </a:prstGeom>
            <a:solidFill>
              <a:srgbClr val="2C99B4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Lato Light" charset="0"/>
              </a:endParaRPr>
            </a:p>
          </p:txBody>
        </p:sp>
        <p:sp>
          <p:nvSpPr>
            <p:cNvPr id="39" name="Freeform 38"/>
            <p:cNvSpPr>
              <a:spLocks/>
            </p:cNvSpPr>
            <p:nvPr/>
          </p:nvSpPr>
          <p:spPr bwMode="auto">
            <a:xfrm>
              <a:off x="8743399" y="2092436"/>
              <a:ext cx="3223" cy="6446"/>
            </a:xfrm>
            <a:custGeom>
              <a:avLst/>
              <a:gdLst>
                <a:gd name="T0" fmla="*/ 1 w 1"/>
                <a:gd name="T1" fmla="*/ 1 h 2"/>
                <a:gd name="T2" fmla="*/ 1 w 1"/>
                <a:gd name="T3" fmla="*/ 2 h 2"/>
                <a:gd name="T4" fmla="*/ 0 w 1"/>
                <a:gd name="T5" fmla="*/ 1 h 2"/>
                <a:gd name="T6" fmla="*/ 1 w 1"/>
                <a:gd name="T7" fmla="*/ 0 h 2"/>
                <a:gd name="T8" fmla="*/ 1 w 1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2">
                  <a:moveTo>
                    <a:pt x="1" y="1"/>
                  </a:moveTo>
                  <a:lnTo>
                    <a:pt x="1" y="2"/>
                  </a:lnTo>
                  <a:lnTo>
                    <a:pt x="0" y="1"/>
                  </a:lnTo>
                  <a:lnTo>
                    <a:pt x="1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Lato Light" charset="0"/>
              </a:endParaRPr>
            </a:p>
          </p:txBody>
        </p:sp>
      </p:grpSp>
      <p:pic>
        <p:nvPicPr>
          <p:cNvPr id="40" name="Picture 39" descr="login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422917" y="3763073"/>
            <a:ext cx="10251223" cy="7105650"/>
          </a:xfrm>
          <a:prstGeom prst="rect">
            <a:avLst/>
          </a:prstGeom>
        </p:spPr>
      </p:pic>
      <p:sp>
        <p:nvSpPr>
          <p:cNvPr id="25" name="Oval 24"/>
          <p:cNvSpPr/>
          <p:nvPr/>
        </p:nvSpPr>
        <p:spPr>
          <a:xfrm>
            <a:off x="23069390" y="523001"/>
            <a:ext cx="859750" cy="859750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2" tIns="45711" rIns="91422" bIns="45711" rtlCol="0" anchor="ctr"/>
          <a:lstStyle/>
          <a:p>
            <a:pPr algn="ctr"/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23060798" y="639727"/>
            <a:ext cx="807966" cy="615480"/>
          </a:xfrm>
          <a:prstGeom prst="rect">
            <a:avLst/>
          </a:prstGeom>
          <a:noFill/>
        </p:spPr>
        <p:txBody>
          <a:bodyPr wrap="none" lIns="182807" tIns="91404" rIns="182807" bIns="91404" rtlCol="0">
            <a:spAutoFit/>
          </a:bodyPr>
          <a:lstStyle/>
          <a:p>
            <a:pPr algn="ctr"/>
            <a:fld id="{260E2A6B-A809-4840-BF14-8648BC0BDF87}" type="slidenum">
              <a:rPr lang="id-ID" sz="2800" b="1" i="0" smtClean="0">
                <a:solidFill>
                  <a:schemeClr val="bg1"/>
                </a:solidFill>
                <a:latin typeface="Lato Bold" charset="0"/>
                <a:cs typeface="Lato Bold" charset="0"/>
              </a:rPr>
              <a:pPr algn="ctr"/>
              <a:t>20</a:t>
            </a:fld>
            <a:endParaRPr lang="id-ID" sz="2800" b="1" i="0" dirty="0">
              <a:solidFill>
                <a:schemeClr val="bg1"/>
              </a:solidFill>
              <a:latin typeface="Lato Bold" charset="0"/>
              <a:cs typeface="Lato Bold" charset="0"/>
            </a:endParaRPr>
          </a:p>
        </p:txBody>
      </p:sp>
      <p:sp>
        <p:nvSpPr>
          <p:cNvPr id="42" name="Subtitle 2"/>
          <p:cNvSpPr txBox="1">
            <a:spLocks/>
          </p:cNvSpPr>
          <p:nvPr/>
        </p:nvSpPr>
        <p:spPr>
          <a:xfrm>
            <a:off x="2037606" y="7766056"/>
            <a:ext cx="5430927" cy="1032144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r>
              <a:rPr lang="en-US" sz="2200" dirty="0" smtClean="0">
                <a:solidFill>
                  <a:schemeClr val="tx1"/>
                </a:solidFill>
                <a:latin typeface="Lato Light" charset="0"/>
              </a:rPr>
              <a:t>The assessment listing shows the assessor name</a:t>
            </a:r>
            <a:r>
              <a:rPr lang="en-US" sz="2200" dirty="0">
                <a:solidFill>
                  <a:schemeClr val="tx1"/>
                </a:solidFill>
                <a:latin typeface="Lato Light" charset="0"/>
              </a:rPr>
              <a:t> </a:t>
            </a:r>
            <a:r>
              <a:rPr lang="en-US" sz="2200" dirty="0" smtClean="0">
                <a:solidFill>
                  <a:schemeClr val="tx1"/>
                </a:solidFill>
                <a:latin typeface="Lato Light" charset="0"/>
              </a:rPr>
              <a:t>and the status.</a:t>
            </a:r>
            <a:endParaRPr lang="en-US" sz="2000" dirty="0"/>
          </a:p>
        </p:txBody>
      </p:sp>
      <p:sp>
        <p:nvSpPr>
          <p:cNvPr id="43" name="TextBox 42"/>
          <p:cNvSpPr txBox="1"/>
          <p:nvPr/>
        </p:nvSpPr>
        <p:spPr>
          <a:xfrm>
            <a:off x="2168238" y="7304391"/>
            <a:ext cx="3332964" cy="4616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2400" b="1" dirty="0" smtClean="0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Listing of Assessments</a:t>
            </a:r>
            <a:endParaRPr lang="en-US" sz="2400" b="1" dirty="0">
              <a:solidFill>
                <a:schemeClr val="tx2"/>
              </a:solidFill>
              <a:latin typeface="Lato Black" charset="0"/>
              <a:ea typeface="Lato Black" charset="0"/>
              <a:cs typeface="Lato Black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986442" y="6999552"/>
            <a:ext cx="898003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9600" b="1" dirty="0" smtClean="0">
                <a:solidFill>
                  <a:schemeClr val="accent1"/>
                </a:solidFill>
                <a:latin typeface="Lato Heavy" charset="0"/>
                <a:ea typeface="Lato Heavy" charset="0"/>
                <a:cs typeface="Lato Heavy" charset="0"/>
              </a:rPr>
              <a:t>3</a:t>
            </a:r>
            <a:endParaRPr lang="en-US" sz="9600" b="1" dirty="0">
              <a:solidFill>
                <a:schemeClr val="accent1"/>
              </a:solidFill>
              <a:latin typeface="Lato Heavy" charset="0"/>
              <a:ea typeface="Lato Heavy" charset="0"/>
              <a:cs typeface="Lato Heavy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 advClick="0"/>
    </mc:Choice>
    <mc:Fallback>
      <p:transition advClick="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ight Triangle 52"/>
          <p:cNvSpPr/>
          <p:nvPr/>
        </p:nvSpPr>
        <p:spPr>
          <a:xfrm rot="5400000" flipV="1">
            <a:off x="7178665" y="-5952029"/>
            <a:ext cx="11246953" cy="23151016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907330" y="538843"/>
            <a:ext cx="12630189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800" b="1" dirty="0" smtClean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Compare Assessments</a:t>
            </a: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2032167" y="5833795"/>
            <a:ext cx="5430927" cy="1032144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r>
              <a:rPr lang="en-US" sz="2200" dirty="0" smtClean="0">
                <a:solidFill>
                  <a:schemeClr val="tx1"/>
                </a:solidFill>
                <a:latin typeface="Lato Light" charset="0"/>
              </a:rPr>
              <a:t>On checking checkboxes click on Compare Button to get comparison</a:t>
            </a:r>
            <a:endParaRPr lang="en-US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2108373" y="3149200"/>
            <a:ext cx="3153236" cy="4616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2400" b="1" dirty="0" smtClean="0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Select Assessments</a:t>
            </a:r>
            <a:endParaRPr lang="en-US" sz="2400" b="1" dirty="0">
              <a:solidFill>
                <a:schemeClr val="tx2"/>
              </a:solidFill>
              <a:latin typeface="Lato Black" charset="0"/>
              <a:ea typeface="Lato Black" charset="0"/>
              <a:cs typeface="Lato Black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981003" y="2855260"/>
            <a:ext cx="898003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9600" b="1" dirty="0">
                <a:solidFill>
                  <a:schemeClr val="accent1"/>
                </a:solidFill>
                <a:latin typeface="Lato Heavy" charset="0"/>
                <a:ea typeface="Lato Heavy" charset="0"/>
                <a:cs typeface="Lato Heavy" charset="0"/>
              </a:rPr>
              <a:t>1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162799" y="5372130"/>
            <a:ext cx="3581237" cy="4616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2400" b="1" dirty="0" smtClean="0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Compare Assessments</a:t>
            </a:r>
            <a:endParaRPr lang="en-US" sz="2400" b="1" dirty="0">
              <a:solidFill>
                <a:schemeClr val="tx2"/>
              </a:solidFill>
              <a:latin typeface="Lato Black" charset="0"/>
              <a:ea typeface="Lato Black" charset="0"/>
              <a:cs typeface="Lato Black" charset="0"/>
            </a:endParaRPr>
          </a:p>
        </p:txBody>
      </p:sp>
      <p:sp>
        <p:nvSpPr>
          <p:cNvPr id="18" name="Subtitle 2"/>
          <p:cNvSpPr txBox="1">
            <a:spLocks/>
          </p:cNvSpPr>
          <p:nvPr/>
        </p:nvSpPr>
        <p:spPr>
          <a:xfrm>
            <a:off x="2032167" y="3648962"/>
            <a:ext cx="6540333" cy="1844674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200" dirty="0" smtClean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rPr>
              <a:t>Analyst can select assessments from the dashboard lists all the assessments, both ongoing and completed,  from various Assessors.</a:t>
            </a:r>
          </a:p>
        </p:txBody>
      </p:sp>
      <p:sp>
        <p:nvSpPr>
          <p:cNvPr id="24" name="Rectangle 23"/>
          <p:cNvSpPr/>
          <p:nvPr/>
        </p:nvSpPr>
        <p:spPr>
          <a:xfrm>
            <a:off x="981003" y="5067291"/>
            <a:ext cx="898003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9600" b="1" dirty="0">
                <a:solidFill>
                  <a:schemeClr val="accent1"/>
                </a:solidFill>
                <a:latin typeface="Lato Heavy" charset="0"/>
                <a:ea typeface="Lato Heavy" charset="0"/>
                <a:cs typeface="Lato Heavy" charset="0"/>
              </a:rPr>
              <a:t>2</a:t>
            </a:r>
          </a:p>
        </p:txBody>
      </p:sp>
      <p:sp>
        <p:nvSpPr>
          <p:cNvPr id="31" name="Subtitle 2">
            <a:extLst>
              <a:ext uri="{FF2B5EF4-FFF2-40B4-BE49-F238E27FC236}">
                <a16:creationId xmlns="" xmlns:a16="http://schemas.microsoft.com/office/drawing/2014/main" id="{7D196DB2-A0E0-44BA-B10C-B902769DE0CD}"/>
              </a:ext>
            </a:extLst>
          </p:cNvPr>
          <p:cNvSpPr txBox="1">
            <a:spLocks/>
          </p:cNvSpPr>
          <p:nvPr/>
        </p:nvSpPr>
        <p:spPr>
          <a:xfrm>
            <a:off x="840506" y="1789445"/>
            <a:ext cx="8228220" cy="810545"/>
          </a:xfrm>
          <a:prstGeom prst="rect">
            <a:avLst/>
          </a:prstGeom>
        </p:spPr>
        <p:txBody>
          <a:bodyPr vert="horz" wrap="non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200" dirty="0" smtClean="0"/>
              <a:t>Select assessments of same questionnaire</a:t>
            </a:r>
            <a:endParaRPr lang="en-US" sz="3100" dirty="0">
              <a:latin typeface="Lato Light"/>
              <a:cs typeface="Lato Light"/>
            </a:endParaRPr>
          </a:p>
        </p:txBody>
      </p:sp>
      <p:grpSp>
        <p:nvGrpSpPr>
          <p:cNvPr id="2" name="Group 39"/>
          <p:cNvGrpSpPr/>
          <p:nvPr/>
        </p:nvGrpSpPr>
        <p:grpSpPr>
          <a:xfrm>
            <a:off x="9674226" y="3200401"/>
            <a:ext cx="13639800" cy="8610600"/>
            <a:chOff x="5898415" y="1976415"/>
            <a:chExt cx="5654530" cy="3255020"/>
          </a:xfrm>
        </p:grpSpPr>
        <p:sp>
          <p:nvSpPr>
            <p:cNvPr id="27" name="Freeform 45"/>
            <p:cNvSpPr>
              <a:spLocks/>
            </p:cNvSpPr>
            <p:nvPr/>
          </p:nvSpPr>
          <p:spPr bwMode="auto">
            <a:xfrm>
              <a:off x="5898415" y="5105745"/>
              <a:ext cx="2848207" cy="125690"/>
            </a:xfrm>
            <a:custGeom>
              <a:avLst/>
              <a:gdLst>
                <a:gd name="T0" fmla="*/ 0 w 885"/>
                <a:gd name="T1" fmla="*/ 16 h 39"/>
                <a:gd name="T2" fmla="*/ 78 w 885"/>
                <a:gd name="T3" fmla="*/ 39 h 39"/>
                <a:gd name="T4" fmla="*/ 885 w 885"/>
                <a:gd name="T5" fmla="*/ 39 h 39"/>
                <a:gd name="T6" fmla="*/ 885 w 885"/>
                <a:gd name="T7" fmla="*/ 0 h 39"/>
                <a:gd name="T8" fmla="*/ 0 w 885"/>
                <a:gd name="T9" fmla="*/ 0 h 39"/>
                <a:gd name="T10" fmla="*/ 0 w 885"/>
                <a:gd name="T11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85" h="39">
                  <a:moveTo>
                    <a:pt x="0" y="16"/>
                  </a:moveTo>
                  <a:cubicBezTo>
                    <a:pt x="0" y="23"/>
                    <a:pt x="30" y="39"/>
                    <a:pt x="78" y="39"/>
                  </a:cubicBezTo>
                  <a:cubicBezTo>
                    <a:pt x="126" y="39"/>
                    <a:pt x="885" y="39"/>
                    <a:pt x="885" y="39"/>
                  </a:cubicBezTo>
                  <a:cubicBezTo>
                    <a:pt x="885" y="0"/>
                    <a:pt x="885" y="0"/>
                    <a:pt x="885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6"/>
                  </a:lnTo>
                  <a:close/>
                </a:path>
              </a:pathLst>
            </a:custGeom>
            <a:solidFill>
              <a:srgbClr val="B3B4B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Lato Light" charset="0"/>
              </a:endParaRPr>
            </a:p>
          </p:txBody>
        </p:sp>
        <p:sp>
          <p:nvSpPr>
            <p:cNvPr id="28" name="Freeform 46"/>
            <p:cNvSpPr>
              <a:spLocks/>
            </p:cNvSpPr>
            <p:nvPr/>
          </p:nvSpPr>
          <p:spPr bwMode="auto">
            <a:xfrm>
              <a:off x="8704736" y="5105745"/>
              <a:ext cx="2848207" cy="125690"/>
            </a:xfrm>
            <a:custGeom>
              <a:avLst/>
              <a:gdLst>
                <a:gd name="T0" fmla="*/ 884 w 884"/>
                <a:gd name="T1" fmla="*/ 16 h 39"/>
                <a:gd name="T2" fmla="*/ 806 w 884"/>
                <a:gd name="T3" fmla="*/ 39 h 39"/>
                <a:gd name="T4" fmla="*/ 0 w 884"/>
                <a:gd name="T5" fmla="*/ 39 h 39"/>
                <a:gd name="T6" fmla="*/ 0 w 884"/>
                <a:gd name="T7" fmla="*/ 0 h 39"/>
                <a:gd name="T8" fmla="*/ 884 w 884"/>
                <a:gd name="T9" fmla="*/ 0 h 39"/>
                <a:gd name="T10" fmla="*/ 884 w 884"/>
                <a:gd name="T11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84" h="39">
                  <a:moveTo>
                    <a:pt x="884" y="16"/>
                  </a:moveTo>
                  <a:cubicBezTo>
                    <a:pt x="884" y="23"/>
                    <a:pt x="854" y="39"/>
                    <a:pt x="806" y="39"/>
                  </a:cubicBezTo>
                  <a:cubicBezTo>
                    <a:pt x="758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84" y="0"/>
                    <a:pt x="884" y="0"/>
                    <a:pt x="884" y="0"/>
                  </a:cubicBezTo>
                  <a:lnTo>
                    <a:pt x="884" y="16"/>
                  </a:lnTo>
                  <a:close/>
                </a:path>
              </a:pathLst>
            </a:custGeom>
            <a:solidFill>
              <a:srgbClr val="B3B4B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Lato Light" charset="0"/>
              </a:endParaRPr>
            </a:p>
          </p:txBody>
        </p:sp>
        <p:sp>
          <p:nvSpPr>
            <p:cNvPr id="29" name="Freeform 47"/>
            <p:cNvSpPr>
              <a:spLocks/>
            </p:cNvSpPr>
            <p:nvPr/>
          </p:nvSpPr>
          <p:spPr bwMode="auto">
            <a:xfrm>
              <a:off x="6455812" y="1976415"/>
              <a:ext cx="4581618" cy="3138999"/>
            </a:xfrm>
            <a:custGeom>
              <a:avLst/>
              <a:gdLst>
                <a:gd name="T0" fmla="*/ 1378 w 1423"/>
                <a:gd name="T1" fmla="*/ 0 h 974"/>
                <a:gd name="T2" fmla="*/ 45 w 1423"/>
                <a:gd name="T3" fmla="*/ 0 h 974"/>
                <a:gd name="T4" fmla="*/ 0 w 1423"/>
                <a:gd name="T5" fmla="*/ 45 h 974"/>
                <a:gd name="T6" fmla="*/ 0 w 1423"/>
                <a:gd name="T7" fmla="*/ 218 h 974"/>
                <a:gd name="T8" fmla="*/ 0 w 1423"/>
                <a:gd name="T9" fmla="*/ 929 h 974"/>
                <a:gd name="T10" fmla="*/ 45 w 1423"/>
                <a:gd name="T11" fmla="*/ 974 h 974"/>
                <a:gd name="T12" fmla="*/ 1378 w 1423"/>
                <a:gd name="T13" fmla="*/ 974 h 974"/>
                <a:gd name="T14" fmla="*/ 1423 w 1423"/>
                <a:gd name="T15" fmla="*/ 929 h 974"/>
                <a:gd name="T16" fmla="*/ 1423 w 1423"/>
                <a:gd name="T17" fmla="*/ 45 h 974"/>
                <a:gd name="T18" fmla="*/ 1378 w 1423"/>
                <a:gd name="T19" fmla="*/ 0 h 9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23" h="974">
                  <a:moveTo>
                    <a:pt x="1378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20" y="0"/>
                    <a:pt x="0" y="20"/>
                    <a:pt x="0" y="45"/>
                  </a:cubicBezTo>
                  <a:cubicBezTo>
                    <a:pt x="0" y="218"/>
                    <a:pt x="0" y="218"/>
                    <a:pt x="0" y="218"/>
                  </a:cubicBezTo>
                  <a:cubicBezTo>
                    <a:pt x="0" y="929"/>
                    <a:pt x="0" y="929"/>
                    <a:pt x="0" y="929"/>
                  </a:cubicBezTo>
                  <a:cubicBezTo>
                    <a:pt x="0" y="954"/>
                    <a:pt x="20" y="974"/>
                    <a:pt x="45" y="974"/>
                  </a:cubicBezTo>
                  <a:cubicBezTo>
                    <a:pt x="1378" y="974"/>
                    <a:pt x="1378" y="974"/>
                    <a:pt x="1378" y="974"/>
                  </a:cubicBezTo>
                  <a:cubicBezTo>
                    <a:pt x="1403" y="974"/>
                    <a:pt x="1423" y="954"/>
                    <a:pt x="1423" y="929"/>
                  </a:cubicBezTo>
                  <a:cubicBezTo>
                    <a:pt x="1423" y="45"/>
                    <a:pt x="1423" y="45"/>
                    <a:pt x="1423" y="45"/>
                  </a:cubicBezTo>
                  <a:cubicBezTo>
                    <a:pt x="1423" y="20"/>
                    <a:pt x="1403" y="0"/>
                    <a:pt x="1378" y="0"/>
                  </a:cubicBezTo>
                  <a:close/>
                </a:path>
              </a:pathLst>
            </a:custGeom>
            <a:solidFill>
              <a:srgbClr val="D2D3D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Lato Light" charset="0"/>
              </a:endParaRPr>
            </a:p>
          </p:txBody>
        </p:sp>
        <p:sp>
          <p:nvSpPr>
            <p:cNvPr id="30" name="Freeform 48"/>
            <p:cNvSpPr>
              <a:spLocks/>
            </p:cNvSpPr>
            <p:nvPr/>
          </p:nvSpPr>
          <p:spPr bwMode="auto">
            <a:xfrm>
              <a:off x="6471923" y="1992528"/>
              <a:ext cx="4552622" cy="3106772"/>
            </a:xfrm>
            <a:custGeom>
              <a:avLst/>
              <a:gdLst>
                <a:gd name="T0" fmla="*/ 40 w 1414"/>
                <a:gd name="T1" fmla="*/ 964 h 964"/>
                <a:gd name="T2" fmla="*/ 0 w 1414"/>
                <a:gd name="T3" fmla="*/ 924 h 964"/>
                <a:gd name="T4" fmla="*/ 0 w 1414"/>
                <a:gd name="T5" fmla="*/ 40 h 964"/>
                <a:gd name="T6" fmla="*/ 40 w 1414"/>
                <a:gd name="T7" fmla="*/ 0 h 964"/>
                <a:gd name="T8" fmla="*/ 1373 w 1414"/>
                <a:gd name="T9" fmla="*/ 0 h 964"/>
                <a:gd name="T10" fmla="*/ 1414 w 1414"/>
                <a:gd name="T11" fmla="*/ 40 h 964"/>
                <a:gd name="T12" fmla="*/ 1414 w 1414"/>
                <a:gd name="T13" fmla="*/ 924 h 964"/>
                <a:gd name="T14" fmla="*/ 1373 w 1414"/>
                <a:gd name="T15" fmla="*/ 964 h 964"/>
                <a:gd name="T16" fmla="*/ 40 w 1414"/>
                <a:gd name="T17" fmla="*/ 964 h 9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14" h="964">
                  <a:moveTo>
                    <a:pt x="40" y="964"/>
                  </a:moveTo>
                  <a:cubicBezTo>
                    <a:pt x="18" y="964"/>
                    <a:pt x="0" y="946"/>
                    <a:pt x="0" y="924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1373" y="0"/>
                    <a:pt x="1373" y="0"/>
                    <a:pt x="1373" y="0"/>
                  </a:cubicBezTo>
                  <a:cubicBezTo>
                    <a:pt x="1396" y="0"/>
                    <a:pt x="1414" y="18"/>
                    <a:pt x="1414" y="40"/>
                  </a:cubicBezTo>
                  <a:cubicBezTo>
                    <a:pt x="1414" y="924"/>
                    <a:pt x="1414" y="924"/>
                    <a:pt x="1414" y="924"/>
                  </a:cubicBezTo>
                  <a:cubicBezTo>
                    <a:pt x="1414" y="946"/>
                    <a:pt x="1396" y="964"/>
                    <a:pt x="1373" y="964"/>
                  </a:cubicBezTo>
                  <a:lnTo>
                    <a:pt x="40" y="964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Lato Light" charset="0"/>
              </a:endParaRPr>
            </a:p>
          </p:txBody>
        </p:sp>
        <p:sp>
          <p:nvSpPr>
            <p:cNvPr id="32" name="Rectangle 50"/>
            <p:cNvSpPr>
              <a:spLocks noChangeArrowheads="1"/>
            </p:cNvSpPr>
            <p:nvPr/>
          </p:nvSpPr>
          <p:spPr bwMode="auto">
            <a:xfrm>
              <a:off x="5898415" y="5054180"/>
              <a:ext cx="5654530" cy="10312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Lato Light" charset="0"/>
              </a:endParaRPr>
            </a:p>
          </p:txBody>
        </p:sp>
        <p:sp>
          <p:nvSpPr>
            <p:cNvPr id="33" name="Freeform 51"/>
            <p:cNvSpPr>
              <a:spLocks/>
            </p:cNvSpPr>
            <p:nvPr/>
          </p:nvSpPr>
          <p:spPr bwMode="auto">
            <a:xfrm>
              <a:off x="8318101" y="5054180"/>
              <a:ext cx="811932" cy="58010"/>
            </a:xfrm>
            <a:custGeom>
              <a:avLst/>
              <a:gdLst>
                <a:gd name="T0" fmla="*/ 0 w 252"/>
                <a:gd name="T1" fmla="*/ 0 h 18"/>
                <a:gd name="T2" fmla="*/ 22 w 252"/>
                <a:gd name="T3" fmla="*/ 18 h 18"/>
                <a:gd name="T4" fmla="*/ 230 w 252"/>
                <a:gd name="T5" fmla="*/ 18 h 18"/>
                <a:gd name="T6" fmla="*/ 252 w 252"/>
                <a:gd name="T7" fmla="*/ 0 h 18"/>
                <a:gd name="T8" fmla="*/ 0 w 252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2" h="18">
                  <a:moveTo>
                    <a:pt x="0" y="0"/>
                  </a:moveTo>
                  <a:cubicBezTo>
                    <a:pt x="2" y="10"/>
                    <a:pt x="11" y="18"/>
                    <a:pt x="22" y="18"/>
                  </a:cubicBezTo>
                  <a:cubicBezTo>
                    <a:pt x="230" y="18"/>
                    <a:pt x="230" y="18"/>
                    <a:pt x="230" y="18"/>
                  </a:cubicBezTo>
                  <a:cubicBezTo>
                    <a:pt x="241" y="18"/>
                    <a:pt x="250" y="10"/>
                    <a:pt x="25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B3B4B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Lato Light" charset="0"/>
              </a:endParaRPr>
            </a:p>
          </p:txBody>
        </p:sp>
        <p:sp>
          <p:nvSpPr>
            <p:cNvPr id="34" name="Rectangle 52"/>
            <p:cNvSpPr>
              <a:spLocks noChangeArrowheads="1"/>
            </p:cNvSpPr>
            <p:nvPr/>
          </p:nvSpPr>
          <p:spPr bwMode="auto">
            <a:xfrm>
              <a:off x="6623354" y="2189119"/>
              <a:ext cx="4249758" cy="268458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Lato Light" charset="0"/>
              </a:endParaRPr>
            </a:p>
          </p:txBody>
        </p:sp>
        <p:sp>
          <p:nvSpPr>
            <p:cNvPr id="35" name="Oval 34"/>
            <p:cNvSpPr>
              <a:spLocks noChangeArrowheads="1"/>
            </p:cNvSpPr>
            <p:nvPr/>
          </p:nvSpPr>
          <p:spPr bwMode="auto">
            <a:xfrm>
              <a:off x="8720847" y="2076321"/>
              <a:ext cx="48330" cy="48343"/>
            </a:xfrm>
            <a:prstGeom prst="ellipse">
              <a:avLst/>
            </a:prstGeom>
            <a:solidFill>
              <a:srgbClr val="2C2C2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Lato Light" charset="0"/>
              </a:endParaRPr>
            </a:p>
          </p:txBody>
        </p:sp>
        <p:sp>
          <p:nvSpPr>
            <p:cNvPr id="36" name="Oval 35"/>
            <p:cNvSpPr>
              <a:spLocks noChangeArrowheads="1"/>
            </p:cNvSpPr>
            <p:nvPr/>
          </p:nvSpPr>
          <p:spPr bwMode="auto">
            <a:xfrm>
              <a:off x="8720847" y="2073099"/>
              <a:ext cx="48330" cy="45119"/>
            </a:xfrm>
            <a:prstGeom prst="ellipse">
              <a:avLst/>
            </a:prstGeom>
            <a:solidFill>
              <a:srgbClr val="0A0A0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Lato Light" charset="0"/>
              </a:endParaRPr>
            </a:p>
          </p:txBody>
        </p:sp>
        <p:sp>
          <p:nvSpPr>
            <p:cNvPr id="37" name="Oval 36"/>
            <p:cNvSpPr>
              <a:spLocks noChangeArrowheads="1"/>
            </p:cNvSpPr>
            <p:nvPr/>
          </p:nvSpPr>
          <p:spPr bwMode="auto">
            <a:xfrm>
              <a:off x="8730511" y="2079544"/>
              <a:ext cx="28999" cy="32228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Lato Light" charset="0"/>
              </a:endParaRPr>
            </a:p>
          </p:txBody>
        </p:sp>
        <p:sp>
          <p:nvSpPr>
            <p:cNvPr id="38" name="Oval 37"/>
            <p:cNvSpPr>
              <a:spLocks noChangeArrowheads="1"/>
            </p:cNvSpPr>
            <p:nvPr/>
          </p:nvSpPr>
          <p:spPr bwMode="auto">
            <a:xfrm>
              <a:off x="8736955" y="2089212"/>
              <a:ext cx="16111" cy="16115"/>
            </a:xfrm>
            <a:prstGeom prst="ellipse">
              <a:avLst/>
            </a:prstGeom>
            <a:solidFill>
              <a:srgbClr val="2C99B4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Lato Light" charset="0"/>
              </a:endParaRPr>
            </a:p>
          </p:txBody>
        </p:sp>
        <p:sp>
          <p:nvSpPr>
            <p:cNvPr id="39" name="Freeform 38"/>
            <p:cNvSpPr>
              <a:spLocks/>
            </p:cNvSpPr>
            <p:nvPr/>
          </p:nvSpPr>
          <p:spPr bwMode="auto">
            <a:xfrm>
              <a:off x="8743399" y="2092436"/>
              <a:ext cx="3223" cy="6446"/>
            </a:xfrm>
            <a:custGeom>
              <a:avLst/>
              <a:gdLst>
                <a:gd name="T0" fmla="*/ 1 w 1"/>
                <a:gd name="T1" fmla="*/ 1 h 2"/>
                <a:gd name="T2" fmla="*/ 1 w 1"/>
                <a:gd name="T3" fmla="*/ 2 h 2"/>
                <a:gd name="T4" fmla="*/ 0 w 1"/>
                <a:gd name="T5" fmla="*/ 1 h 2"/>
                <a:gd name="T6" fmla="*/ 1 w 1"/>
                <a:gd name="T7" fmla="*/ 0 h 2"/>
                <a:gd name="T8" fmla="*/ 1 w 1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2">
                  <a:moveTo>
                    <a:pt x="1" y="1"/>
                  </a:moveTo>
                  <a:lnTo>
                    <a:pt x="1" y="2"/>
                  </a:lnTo>
                  <a:lnTo>
                    <a:pt x="0" y="1"/>
                  </a:lnTo>
                  <a:lnTo>
                    <a:pt x="1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Lato Light" charset="0"/>
              </a:endParaRPr>
            </a:p>
          </p:txBody>
        </p:sp>
      </p:grpSp>
      <p:pic>
        <p:nvPicPr>
          <p:cNvPr id="40" name="Picture 39" descr="login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422917" y="3763073"/>
            <a:ext cx="10251223" cy="7105650"/>
          </a:xfrm>
          <a:prstGeom prst="rect">
            <a:avLst/>
          </a:prstGeom>
        </p:spPr>
      </p:pic>
      <p:sp>
        <p:nvSpPr>
          <p:cNvPr id="25" name="Oval 24"/>
          <p:cNvSpPr/>
          <p:nvPr/>
        </p:nvSpPr>
        <p:spPr>
          <a:xfrm>
            <a:off x="23069390" y="523001"/>
            <a:ext cx="859750" cy="859750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2" tIns="45711" rIns="91422" bIns="45711" rtlCol="0" anchor="ctr"/>
          <a:lstStyle/>
          <a:p>
            <a:pPr algn="ctr"/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23060798" y="639727"/>
            <a:ext cx="807966" cy="615480"/>
          </a:xfrm>
          <a:prstGeom prst="rect">
            <a:avLst/>
          </a:prstGeom>
          <a:noFill/>
        </p:spPr>
        <p:txBody>
          <a:bodyPr wrap="none" lIns="182807" tIns="91404" rIns="182807" bIns="91404" rtlCol="0">
            <a:spAutoFit/>
          </a:bodyPr>
          <a:lstStyle/>
          <a:p>
            <a:pPr algn="ctr"/>
            <a:fld id="{260E2A6B-A809-4840-BF14-8648BC0BDF87}" type="slidenum">
              <a:rPr lang="id-ID" sz="2800" b="1" i="0" smtClean="0">
                <a:solidFill>
                  <a:schemeClr val="bg1"/>
                </a:solidFill>
                <a:latin typeface="Lato Bold" charset="0"/>
                <a:cs typeface="Lato Bold" charset="0"/>
              </a:rPr>
              <a:pPr algn="ctr"/>
              <a:t>21</a:t>
            </a:fld>
            <a:endParaRPr lang="id-ID" sz="2800" b="1" i="0" dirty="0">
              <a:solidFill>
                <a:schemeClr val="bg1"/>
              </a:solidFill>
              <a:latin typeface="Lato Bold" charset="0"/>
              <a:cs typeface="Lato Bold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 advClick="0"/>
    </mc:Choice>
    <mc:Fallback>
      <p:transition advClick="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ight Triangle 52"/>
          <p:cNvSpPr/>
          <p:nvPr/>
        </p:nvSpPr>
        <p:spPr>
          <a:xfrm rot="5400000" flipV="1">
            <a:off x="7178665" y="-5952029"/>
            <a:ext cx="11246953" cy="23151016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907330" y="538843"/>
            <a:ext cx="18840222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800" b="1" dirty="0" smtClean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Compare Assessments and Export</a:t>
            </a: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2032167" y="5833795"/>
            <a:ext cx="5430927" cy="1032144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/>
            <a:r>
              <a:rPr lang="en-US" sz="2200" dirty="0" smtClean="0">
                <a:solidFill>
                  <a:schemeClr val="tx1"/>
                </a:solidFill>
                <a:latin typeface="Lato Light" charset="0"/>
              </a:rPr>
              <a:t>Export data as CSV file with assessment data in each columns</a:t>
            </a:r>
            <a:endParaRPr lang="en-US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2108373" y="3149200"/>
            <a:ext cx="5520101" cy="4616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2400" b="1" dirty="0" smtClean="0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View  each assessments in columns</a:t>
            </a:r>
            <a:endParaRPr lang="en-US" sz="2400" b="1" dirty="0">
              <a:solidFill>
                <a:schemeClr val="tx2"/>
              </a:solidFill>
              <a:latin typeface="Lato Black" charset="0"/>
              <a:ea typeface="Lato Black" charset="0"/>
              <a:cs typeface="Lato Black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981003" y="2855260"/>
            <a:ext cx="898003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9600" b="1" dirty="0">
                <a:solidFill>
                  <a:schemeClr val="accent1"/>
                </a:solidFill>
                <a:latin typeface="Lato Heavy" charset="0"/>
                <a:ea typeface="Lato Heavy" charset="0"/>
                <a:cs typeface="Lato Heavy" charset="0"/>
              </a:rPr>
              <a:t>1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162799" y="5372130"/>
            <a:ext cx="3757760" cy="4616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2400" b="1" dirty="0" smtClean="0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Export comparison data</a:t>
            </a:r>
            <a:endParaRPr lang="en-US" sz="2400" b="1" dirty="0">
              <a:solidFill>
                <a:schemeClr val="tx2"/>
              </a:solidFill>
              <a:latin typeface="Lato Black" charset="0"/>
              <a:ea typeface="Lato Black" charset="0"/>
              <a:cs typeface="Lato Black" charset="0"/>
            </a:endParaRPr>
          </a:p>
        </p:txBody>
      </p:sp>
      <p:sp>
        <p:nvSpPr>
          <p:cNvPr id="18" name="Subtitle 2"/>
          <p:cNvSpPr txBox="1">
            <a:spLocks/>
          </p:cNvSpPr>
          <p:nvPr/>
        </p:nvSpPr>
        <p:spPr>
          <a:xfrm>
            <a:off x="2032167" y="3648962"/>
            <a:ext cx="6540333" cy="1438409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200" dirty="0" smtClean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rPr>
              <a:t>Analyst can view assessment questionnaires in first column and selected assessments data in next columns</a:t>
            </a:r>
          </a:p>
        </p:txBody>
      </p:sp>
      <p:sp>
        <p:nvSpPr>
          <p:cNvPr id="24" name="Rectangle 23"/>
          <p:cNvSpPr/>
          <p:nvPr/>
        </p:nvSpPr>
        <p:spPr>
          <a:xfrm>
            <a:off x="981003" y="5067291"/>
            <a:ext cx="898003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9600" b="1" dirty="0">
                <a:solidFill>
                  <a:schemeClr val="accent1"/>
                </a:solidFill>
                <a:latin typeface="Lato Heavy" charset="0"/>
                <a:ea typeface="Lato Heavy" charset="0"/>
                <a:cs typeface="Lato Heavy" charset="0"/>
              </a:rPr>
              <a:t>2</a:t>
            </a:r>
          </a:p>
        </p:txBody>
      </p:sp>
      <p:sp>
        <p:nvSpPr>
          <p:cNvPr id="31" name="Subtitle 2">
            <a:extLst>
              <a:ext uri="{FF2B5EF4-FFF2-40B4-BE49-F238E27FC236}">
                <a16:creationId xmlns="" xmlns:a16="http://schemas.microsoft.com/office/drawing/2014/main" id="{7D196DB2-A0E0-44BA-B10C-B902769DE0CD}"/>
              </a:ext>
            </a:extLst>
          </p:cNvPr>
          <p:cNvSpPr txBox="1">
            <a:spLocks/>
          </p:cNvSpPr>
          <p:nvPr/>
        </p:nvSpPr>
        <p:spPr>
          <a:xfrm>
            <a:off x="840506" y="1789445"/>
            <a:ext cx="8228220" cy="810545"/>
          </a:xfrm>
          <a:prstGeom prst="rect">
            <a:avLst/>
          </a:prstGeom>
        </p:spPr>
        <p:txBody>
          <a:bodyPr vert="horz" wrap="non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200" dirty="0" smtClean="0"/>
              <a:t>Select assessments of same questionnaire</a:t>
            </a:r>
            <a:endParaRPr lang="en-US" sz="3100" dirty="0">
              <a:latin typeface="Lato Light"/>
              <a:cs typeface="Lato Light"/>
            </a:endParaRPr>
          </a:p>
        </p:txBody>
      </p:sp>
      <p:grpSp>
        <p:nvGrpSpPr>
          <p:cNvPr id="2" name="Group 39"/>
          <p:cNvGrpSpPr/>
          <p:nvPr/>
        </p:nvGrpSpPr>
        <p:grpSpPr>
          <a:xfrm>
            <a:off x="9674226" y="3200401"/>
            <a:ext cx="13639800" cy="8610600"/>
            <a:chOff x="5898415" y="1976415"/>
            <a:chExt cx="5654530" cy="3255020"/>
          </a:xfrm>
        </p:grpSpPr>
        <p:sp>
          <p:nvSpPr>
            <p:cNvPr id="27" name="Freeform 45"/>
            <p:cNvSpPr>
              <a:spLocks/>
            </p:cNvSpPr>
            <p:nvPr/>
          </p:nvSpPr>
          <p:spPr bwMode="auto">
            <a:xfrm>
              <a:off x="5898415" y="5105745"/>
              <a:ext cx="2848207" cy="125690"/>
            </a:xfrm>
            <a:custGeom>
              <a:avLst/>
              <a:gdLst>
                <a:gd name="T0" fmla="*/ 0 w 885"/>
                <a:gd name="T1" fmla="*/ 16 h 39"/>
                <a:gd name="T2" fmla="*/ 78 w 885"/>
                <a:gd name="T3" fmla="*/ 39 h 39"/>
                <a:gd name="T4" fmla="*/ 885 w 885"/>
                <a:gd name="T5" fmla="*/ 39 h 39"/>
                <a:gd name="T6" fmla="*/ 885 w 885"/>
                <a:gd name="T7" fmla="*/ 0 h 39"/>
                <a:gd name="T8" fmla="*/ 0 w 885"/>
                <a:gd name="T9" fmla="*/ 0 h 39"/>
                <a:gd name="T10" fmla="*/ 0 w 885"/>
                <a:gd name="T11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85" h="39">
                  <a:moveTo>
                    <a:pt x="0" y="16"/>
                  </a:moveTo>
                  <a:cubicBezTo>
                    <a:pt x="0" y="23"/>
                    <a:pt x="30" y="39"/>
                    <a:pt x="78" y="39"/>
                  </a:cubicBezTo>
                  <a:cubicBezTo>
                    <a:pt x="126" y="39"/>
                    <a:pt x="885" y="39"/>
                    <a:pt x="885" y="39"/>
                  </a:cubicBezTo>
                  <a:cubicBezTo>
                    <a:pt x="885" y="0"/>
                    <a:pt x="885" y="0"/>
                    <a:pt x="885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6"/>
                  </a:lnTo>
                  <a:close/>
                </a:path>
              </a:pathLst>
            </a:custGeom>
            <a:solidFill>
              <a:srgbClr val="B3B4B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Lato Light" charset="0"/>
              </a:endParaRPr>
            </a:p>
          </p:txBody>
        </p:sp>
        <p:sp>
          <p:nvSpPr>
            <p:cNvPr id="28" name="Freeform 46"/>
            <p:cNvSpPr>
              <a:spLocks/>
            </p:cNvSpPr>
            <p:nvPr/>
          </p:nvSpPr>
          <p:spPr bwMode="auto">
            <a:xfrm>
              <a:off x="8704736" y="5105745"/>
              <a:ext cx="2848207" cy="125690"/>
            </a:xfrm>
            <a:custGeom>
              <a:avLst/>
              <a:gdLst>
                <a:gd name="T0" fmla="*/ 884 w 884"/>
                <a:gd name="T1" fmla="*/ 16 h 39"/>
                <a:gd name="T2" fmla="*/ 806 w 884"/>
                <a:gd name="T3" fmla="*/ 39 h 39"/>
                <a:gd name="T4" fmla="*/ 0 w 884"/>
                <a:gd name="T5" fmla="*/ 39 h 39"/>
                <a:gd name="T6" fmla="*/ 0 w 884"/>
                <a:gd name="T7" fmla="*/ 0 h 39"/>
                <a:gd name="T8" fmla="*/ 884 w 884"/>
                <a:gd name="T9" fmla="*/ 0 h 39"/>
                <a:gd name="T10" fmla="*/ 884 w 884"/>
                <a:gd name="T11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84" h="39">
                  <a:moveTo>
                    <a:pt x="884" y="16"/>
                  </a:moveTo>
                  <a:cubicBezTo>
                    <a:pt x="884" y="23"/>
                    <a:pt x="854" y="39"/>
                    <a:pt x="806" y="39"/>
                  </a:cubicBezTo>
                  <a:cubicBezTo>
                    <a:pt x="758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84" y="0"/>
                    <a:pt x="884" y="0"/>
                    <a:pt x="884" y="0"/>
                  </a:cubicBezTo>
                  <a:lnTo>
                    <a:pt x="884" y="16"/>
                  </a:lnTo>
                  <a:close/>
                </a:path>
              </a:pathLst>
            </a:custGeom>
            <a:solidFill>
              <a:srgbClr val="B3B4B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Lato Light" charset="0"/>
              </a:endParaRPr>
            </a:p>
          </p:txBody>
        </p:sp>
        <p:sp>
          <p:nvSpPr>
            <p:cNvPr id="29" name="Freeform 47"/>
            <p:cNvSpPr>
              <a:spLocks/>
            </p:cNvSpPr>
            <p:nvPr/>
          </p:nvSpPr>
          <p:spPr bwMode="auto">
            <a:xfrm>
              <a:off x="6455812" y="1976415"/>
              <a:ext cx="4581618" cy="3138999"/>
            </a:xfrm>
            <a:custGeom>
              <a:avLst/>
              <a:gdLst>
                <a:gd name="T0" fmla="*/ 1378 w 1423"/>
                <a:gd name="T1" fmla="*/ 0 h 974"/>
                <a:gd name="T2" fmla="*/ 45 w 1423"/>
                <a:gd name="T3" fmla="*/ 0 h 974"/>
                <a:gd name="T4" fmla="*/ 0 w 1423"/>
                <a:gd name="T5" fmla="*/ 45 h 974"/>
                <a:gd name="T6" fmla="*/ 0 w 1423"/>
                <a:gd name="T7" fmla="*/ 218 h 974"/>
                <a:gd name="T8" fmla="*/ 0 w 1423"/>
                <a:gd name="T9" fmla="*/ 929 h 974"/>
                <a:gd name="T10" fmla="*/ 45 w 1423"/>
                <a:gd name="T11" fmla="*/ 974 h 974"/>
                <a:gd name="T12" fmla="*/ 1378 w 1423"/>
                <a:gd name="T13" fmla="*/ 974 h 974"/>
                <a:gd name="T14" fmla="*/ 1423 w 1423"/>
                <a:gd name="T15" fmla="*/ 929 h 974"/>
                <a:gd name="T16" fmla="*/ 1423 w 1423"/>
                <a:gd name="T17" fmla="*/ 45 h 974"/>
                <a:gd name="T18" fmla="*/ 1378 w 1423"/>
                <a:gd name="T19" fmla="*/ 0 h 9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23" h="974">
                  <a:moveTo>
                    <a:pt x="1378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20" y="0"/>
                    <a:pt x="0" y="20"/>
                    <a:pt x="0" y="45"/>
                  </a:cubicBezTo>
                  <a:cubicBezTo>
                    <a:pt x="0" y="218"/>
                    <a:pt x="0" y="218"/>
                    <a:pt x="0" y="218"/>
                  </a:cubicBezTo>
                  <a:cubicBezTo>
                    <a:pt x="0" y="929"/>
                    <a:pt x="0" y="929"/>
                    <a:pt x="0" y="929"/>
                  </a:cubicBezTo>
                  <a:cubicBezTo>
                    <a:pt x="0" y="954"/>
                    <a:pt x="20" y="974"/>
                    <a:pt x="45" y="974"/>
                  </a:cubicBezTo>
                  <a:cubicBezTo>
                    <a:pt x="1378" y="974"/>
                    <a:pt x="1378" y="974"/>
                    <a:pt x="1378" y="974"/>
                  </a:cubicBezTo>
                  <a:cubicBezTo>
                    <a:pt x="1403" y="974"/>
                    <a:pt x="1423" y="954"/>
                    <a:pt x="1423" y="929"/>
                  </a:cubicBezTo>
                  <a:cubicBezTo>
                    <a:pt x="1423" y="45"/>
                    <a:pt x="1423" y="45"/>
                    <a:pt x="1423" y="45"/>
                  </a:cubicBezTo>
                  <a:cubicBezTo>
                    <a:pt x="1423" y="20"/>
                    <a:pt x="1403" y="0"/>
                    <a:pt x="1378" y="0"/>
                  </a:cubicBezTo>
                  <a:close/>
                </a:path>
              </a:pathLst>
            </a:custGeom>
            <a:solidFill>
              <a:srgbClr val="D2D3D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Lato Light" charset="0"/>
              </a:endParaRPr>
            </a:p>
          </p:txBody>
        </p:sp>
        <p:sp>
          <p:nvSpPr>
            <p:cNvPr id="30" name="Freeform 48"/>
            <p:cNvSpPr>
              <a:spLocks/>
            </p:cNvSpPr>
            <p:nvPr/>
          </p:nvSpPr>
          <p:spPr bwMode="auto">
            <a:xfrm>
              <a:off x="6471923" y="1992528"/>
              <a:ext cx="4552622" cy="3106772"/>
            </a:xfrm>
            <a:custGeom>
              <a:avLst/>
              <a:gdLst>
                <a:gd name="T0" fmla="*/ 40 w 1414"/>
                <a:gd name="T1" fmla="*/ 964 h 964"/>
                <a:gd name="T2" fmla="*/ 0 w 1414"/>
                <a:gd name="T3" fmla="*/ 924 h 964"/>
                <a:gd name="T4" fmla="*/ 0 w 1414"/>
                <a:gd name="T5" fmla="*/ 40 h 964"/>
                <a:gd name="T6" fmla="*/ 40 w 1414"/>
                <a:gd name="T7" fmla="*/ 0 h 964"/>
                <a:gd name="T8" fmla="*/ 1373 w 1414"/>
                <a:gd name="T9" fmla="*/ 0 h 964"/>
                <a:gd name="T10" fmla="*/ 1414 w 1414"/>
                <a:gd name="T11" fmla="*/ 40 h 964"/>
                <a:gd name="T12" fmla="*/ 1414 w 1414"/>
                <a:gd name="T13" fmla="*/ 924 h 964"/>
                <a:gd name="T14" fmla="*/ 1373 w 1414"/>
                <a:gd name="T15" fmla="*/ 964 h 964"/>
                <a:gd name="T16" fmla="*/ 40 w 1414"/>
                <a:gd name="T17" fmla="*/ 964 h 9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14" h="964">
                  <a:moveTo>
                    <a:pt x="40" y="964"/>
                  </a:moveTo>
                  <a:cubicBezTo>
                    <a:pt x="18" y="964"/>
                    <a:pt x="0" y="946"/>
                    <a:pt x="0" y="924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1373" y="0"/>
                    <a:pt x="1373" y="0"/>
                    <a:pt x="1373" y="0"/>
                  </a:cubicBezTo>
                  <a:cubicBezTo>
                    <a:pt x="1396" y="0"/>
                    <a:pt x="1414" y="18"/>
                    <a:pt x="1414" y="40"/>
                  </a:cubicBezTo>
                  <a:cubicBezTo>
                    <a:pt x="1414" y="924"/>
                    <a:pt x="1414" y="924"/>
                    <a:pt x="1414" y="924"/>
                  </a:cubicBezTo>
                  <a:cubicBezTo>
                    <a:pt x="1414" y="946"/>
                    <a:pt x="1396" y="964"/>
                    <a:pt x="1373" y="964"/>
                  </a:cubicBezTo>
                  <a:lnTo>
                    <a:pt x="40" y="964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Lato Light" charset="0"/>
              </a:endParaRPr>
            </a:p>
          </p:txBody>
        </p:sp>
        <p:sp>
          <p:nvSpPr>
            <p:cNvPr id="32" name="Rectangle 50"/>
            <p:cNvSpPr>
              <a:spLocks noChangeArrowheads="1"/>
            </p:cNvSpPr>
            <p:nvPr/>
          </p:nvSpPr>
          <p:spPr bwMode="auto">
            <a:xfrm>
              <a:off x="5898415" y="5054180"/>
              <a:ext cx="5654530" cy="10312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Lato Light" charset="0"/>
              </a:endParaRPr>
            </a:p>
          </p:txBody>
        </p:sp>
        <p:sp>
          <p:nvSpPr>
            <p:cNvPr id="33" name="Freeform 51"/>
            <p:cNvSpPr>
              <a:spLocks/>
            </p:cNvSpPr>
            <p:nvPr/>
          </p:nvSpPr>
          <p:spPr bwMode="auto">
            <a:xfrm>
              <a:off x="8318101" y="5054180"/>
              <a:ext cx="811932" cy="58010"/>
            </a:xfrm>
            <a:custGeom>
              <a:avLst/>
              <a:gdLst>
                <a:gd name="T0" fmla="*/ 0 w 252"/>
                <a:gd name="T1" fmla="*/ 0 h 18"/>
                <a:gd name="T2" fmla="*/ 22 w 252"/>
                <a:gd name="T3" fmla="*/ 18 h 18"/>
                <a:gd name="T4" fmla="*/ 230 w 252"/>
                <a:gd name="T5" fmla="*/ 18 h 18"/>
                <a:gd name="T6" fmla="*/ 252 w 252"/>
                <a:gd name="T7" fmla="*/ 0 h 18"/>
                <a:gd name="T8" fmla="*/ 0 w 252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2" h="18">
                  <a:moveTo>
                    <a:pt x="0" y="0"/>
                  </a:moveTo>
                  <a:cubicBezTo>
                    <a:pt x="2" y="10"/>
                    <a:pt x="11" y="18"/>
                    <a:pt x="22" y="18"/>
                  </a:cubicBezTo>
                  <a:cubicBezTo>
                    <a:pt x="230" y="18"/>
                    <a:pt x="230" y="18"/>
                    <a:pt x="230" y="18"/>
                  </a:cubicBezTo>
                  <a:cubicBezTo>
                    <a:pt x="241" y="18"/>
                    <a:pt x="250" y="10"/>
                    <a:pt x="25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B3B4B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Lato Light" charset="0"/>
              </a:endParaRPr>
            </a:p>
          </p:txBody>
        </p:sp>
        <p:sp>
          <p:nvSpPr>
            <p:cNvPr id="34" name="Rectangle 52"/>
            <p:cNvSpPr>
              <a:spLocks noChangeArrowheads="1"/>
            </p:cNvSpPr>
            <p:nvPr/>
          </p:nvSpPr>
          <p:spPr bwMode="auto">
            <a:xfrm>
              <a:off x="6623354" y="2189119"/>
              <a:ext cx="4249758" cy="268458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Lato Light" charset="0"/>
              </a:endParaRPr>
            </a:p>
          </p:txBody>
        </p:sp>
        <p:sp>
          <p:nvSpPr>
            <p:cNvPr id="35" name="Oval 34"/>
            <p:cNvSpPr>
              <a:spLocks noChangeArrowheads="1"/>
            </p:cNvSpPr>
            <p:nvPr/>
          </p:nvSpPr>
          <p:spPr bwMode="auto">
            <a:xfrm>
              <a:off x="8720847" y="2076321"/>
              <a:ext cx="48330" cy="48343"/>
            </a:xfrm>
            <a:prstGeom prst="ellipse">
              <a:avLst/>
            </a:prstGeom>
            <a:solidFill>
              <a:srgbClr val="2C2C2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Lato Light" charset="0"/>
              </a:endParaRPr>
            </a:p>
          </p:txBody>
        </p:sp>
        <p:sp>
          <p:nvSpPr>
            <p:cNvPr id="36" name="Oval 35"/>
            <p:cNvSpPr>
              <a:spLocks noChangeArrowheads="1"/>
            </p:cNvSpPr>
            <p:nvPr/>
          </p:nvSpPr>
          <p:spPr bwMode="auto">
            <a:xfrm>
              <a:off x="8720847" y="2073099"/>
              <a:ext cx="48330" cy="45119"/>
            </a:xfrm>
            <a:prstGeom prst="ellipse">
              <a:avLst/>
            </a:prstGeom>
            <a:solidFill>
              <a:srgbClr val="0A0A0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Lato Light" charset="0"/>
              </a:endParaRPr>
            </a:p>
          </p:txBody>
        </p:sp>
        <p:sp>
          <p:nvSpPr>
            <p:cNvPr id="37" name="Oval 36"/>
            <p:cNvSpPr>
              <a:spLocks noChangeArrowheads="1"/>
            </p:cNvSpPr>
            <p:nvPr/>
          </p:nvSpPr>
          <p:spPr bwMode="auto">
            <a:xfrm>
              <a:off x="8730511" y="2079544"/>
              <a:ext cx="28999" cy="32228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Lato Light" charset="0"/>
              </a:endParaRPr>
            </a:p>
          </p:txBody>
        </p:sp>
        <p:sp>
          <p:nvSpPr>
            <p:cNvPr id="38" name="Oval 37"/>
            <p:cNvSpPr>
              <a:spLocks noChangeArrowheads="1"/>
            </p:cNvSpPr>
            <p:nvPr/>
          </p:nvSpPr>
          <p:spPr bwMode="auto">
            <a:xfrm>
              <a:off x="8736955" y="2089212"/>
              <a:ext cx="16111" cy="16115"/>
            </a:xfrm>
            <a:prstGeom prst="ellipse">
              <a:avLst/>
            </a:prstGeom>
            <a:solidFill>
              <a:srgbClr val="2C99B4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Lato Light" charset="0"/>
              </a:endParaRPr>
            </a:p>
          </p:txBody>
        </p:sp>
        <p:sp>
          <p:nvSpPr>
            <p:cNvPr id="39" name="Freeform 38"/>
            <p:cNvSpPr>
              <a:spLocks/>
            </p:cNvSpPr>
            <p:nvPr/>
          </p:nvSpPr>
          <p:spPr bwMode="auto">
            <a:xfrm>
              <a:off x="8743399" y="2092436"/>
              <a:ext cx="3223" cy="6446"/>
            </a:xfrm>
            <a:custGeom>
              <a:avLst/>
              <a:gdLst>
                <a:gd name="T0" fmla="*/ 1 w 1"/>
                <a:gd name="T1" fmla="*/ 1 h 2"/>
                <a:gd name="T2" fmla="*/ 1 w 1"/>
                <a:gd name="T3" fmla="*/ 2 h 2"/>
                <a:gd name="T4" fmla="*/ 0 w 1"/>
                <a:gd name="T5" fmla="*/ 1 h 2"/>
                <a:gd name="T6" fmla="*/ 1 w 1"/>
                <a:gd name="T7" fmla="*/ 0 h 2"/>
                <a:gd name="T8" fmla="*/ 1 w 1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2">
                  <a:moveTo>
                    <a:pt x="1" y="1"/>
                  </a:moveTo>
                  <a:lnTo>
                    <a:pt x="1" y="2"/>
                  </a:lnTo>
                  <a:lnTo>
                    <a:pt x="0" y="1"/>
                  </a:lnTo>
                  <a:lnTo>
                    <a:pt x="1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Lato Light" charset="0"/>
              </a:endParaRPr>
            </a:p>
          </p:txBody>
        </p:sp>
      </p:grpSp>
      <p:pic>
        <p:nvPicPr>
          <p:cNvPr id="40" name="Picture 39" descr="login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422918" y="3763073"/>
            <a:ext cx="10251222" cy="7105650"/>
          </a:xfrm>
          <a:prstGeom prst="rect">
            <a:avLst/>
          </a:prstGeom>
        </p:spPr>
      </p:pic>
      <p:sp>
        <p:nvSpPr>
          <p:cNvPr id="25" name="Oval 24"/>
          <p:cNvSpPr/>
          <p:nvPr/>
        </p:nvSpPr>
        <p:spPr>
          <a:xfrm>
            <a:off x="23069390" y="523001"/>
            <a:ext cx="859750" cy="859750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2" tIns="45711" rIns="91422" bIns="45711" rtlCol="0" anchor="ctr"/>
          <a:lstStyle/>
          <a:p>
            <a:pPr algn="ctr"/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23060798" y="639727"/>
            <a:ext cx="807966" cy="615480"/>
          </a:xfrm>
          <a:prstGeom prst="rect">
            <a:avLst/>
          </a:prstGeom>
          <a:noFill/>
        </p:spPr>
        <p:txBody>
          <a:bodyPr wrap="none" lIns="182807" tIns="91404" rIns="182807" bIns="91404" rtlCol="0">
            <a:spAutoFit/>
          </a:bodyPr>
          <a:lstStyle/>
          <a:p>
            <a:pPr algn="ctr"/>
            <a:fld id="{260E2A6B-A809-4840-BF14-8648BC0BDF87}" type="slidenum">
              <a:rPr lang="id-ID" sz="2800" b="1" i="0" smtClean="0">
                <a:solidFill>
                  <a:schemeClr val="bg1"/>
                </a:solidFill>
                <a:latin typeface="Lato Bold" charset="0"/>
                <a:cs typeface="Lato Bold" charset="0"/>
              </a:rPr>
              <a:pPr algn="ctr"/>
              <a:t>22</a:t>
            </a:fld>
            <a:endParaRPr lang="id-ID" sz="2800" b="1" i="0" dirty="0">
              <a:solidFill>
                <a:schemeClr val="bg1"/>
              </a:solidFill>
              <a:latin typeface="Lato Bold" charset="0"/>
              <a:cs typeface="Lato Bold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 advClick="0"/>
    </mc:Choice>
    <mc:Fallback>
      <p:transition advClick="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ight Triangle 52"/>
          <p:cNvSpPr/>
          <p:nvPr/>
        </p:nvSpPr>
        <p:spPr>
          <a:xfrm rot="5400000" flipV="1">
            <a:off x="7178665" y="-5952029"/>
            <a:ext cx="11246953" cy="23151016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907330" y="538843"/>
            <a:ext cx="13042353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800" b="1" dirty="0" smtClean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Reminder for Assessment</a:t>
            </a: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2032167" y="5833795"/>
            <a:ext cx="5430927" cy="1091648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lnSpc>
                <a:spcPts val="3440"/>
              </a:lnSpc>
            </a:pPr>
            <a:r>
              <a:rPr lang="en-US" sz="2200" dirty="0" smtClean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rPr>
              <a:t>Sender name can be either the analyst </a:t>
            </a:r>
            <a:r>
              <a:rPr lang="en-US" sz="2200" dirty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rPr>
              <a:t>n</a:t>
            </a:r>
            <a:r>
              <a:rPr lang="en-US" sz="2200" dirty="0" smtClean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rPr>
              <a:t>ame or can be system </a:t>
            </a:r>
            <a:r>
              <a:rPr lang="en-US" sz="2200" dirty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rPr>
              <a:t>g</a:t>
            </a:r>
            <a:r>
              <a:rPr lang="en-US" sz="2200" dirty="0" smtClean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rPr>
              <a:t>enerated </a:t>
            </a:r>
            <a:endParaRPr lang="en-US" sz="2200" dirty="0">
              <a:solidFill>
                <a:schemeClr val="tx1"/>
              </a:solidFill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108373" y="3149200"/>
            <a:ext cx="1845377" cy="4616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2400" b="1" dirty="0" smtClean="0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Instructions</a:t>
            </a:r>
            <a:endParaRPr lang="en-US" sz="2400" b="1" dirty="0">
              <a:solidFill>
                <a:schemeClr val="tx2"/>
              </a:solidFill>
              <a:latin typeface="Lato Black" charset="0"/>
              <a:ea typeface="Lato Black" charset="0"/>
              <a:cs typeface="Lato Black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981003" y="2855260"/>
            <a:ext cx="898003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9600" b="1" dirty="0">
                <a:solidFill>
                  <a:schemeClr val="accent1"/>
                </a:solidFill>
                <a:latin typeface="Lato Heavy" charset="0"/>
                <a:ea typeface="Lato Heavy" charset="0"/>
                <a:cs typeface="Lato Heavy" charset="0"/>
              </a:rPr>
              <a:t>1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162799" y="5372130"/>
            <a:ext cx="1008609" cy="4616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2400" b="1" dirty="0" smtClean="0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Name</a:t>
            </a:r>
            <a:endParaRPr lang="en-US" sz="2400" b="1" dirty="0">
              <a:solidFill>
                <a:schemeClr val="tx2"/>
              </a:solidFill>
              <a:latin typeface="Lato Black" charset="0"/>
              <a:ea typeface="Lato Black" charset="0"/>
              <a:cs typeface="Lato Black" charset="0"/>
            </a:endParaRPr>
          </a:p>
        </p:txBody>
      </p:sp>
      <p:sp>
        <p:nvSpPr>
          <p:cNvPr id="18" name="Subtitle 2"/>
          <p:cNvSpPr txBox="1">
            <a:spLocks/>
          </p:cNvSpPr>
          <p:nvPr/>
        </p:nvSpPr>
        <p:spPr>
          <a:xfrm>
            <a:off x="2032167" y="3648962"/>
            <a:ext cx="6540333" cy="1527664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lnSpc>
                <a:spcPts val="3440"/>
              </a:lnSpc>
            </a:pPr>
            <a:r>
              <a:rPr lang="en-US" sz="2200" dirty="0" smtClean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rPr>
              <a:t>An email template is provided with default content. To send a customized  email, the analyst can edit the content</a:t>
            </a:r>
            <a:endParaRPr lang="en-US" sz="2200" dirty="0">
              <a:solidFill>
                <a:schemeClr val="tx1"/>
              </a:solidFill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981003" y="5067291"/>
            <a:ext cx="898003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9600" b="1" dirty="0">
                <a:solidFill>
                  <a:schemeClr val="accent1"/>
                </a:solidFill>
                <a:latin typeface="Lato Heavy" charset="0"/>
                <a:ea typeface="Lato Heavy" charset="0"/>
                <a:cs typeface="Lato Heavy" charset="0"/>
              </a:rPr>
              <a:t>2</a:t>
            </a:r>
          </a:p>
        </p:txBody>
      </p:sp>
      <p:sp>
        <p:nvSpPr>
          <p:cNvPr id="25" name="Subtitle 2"/>
          <p:cNvSpPr txBox="1">
            <a:spLocks/>
          </p:cNvSpPr>
          <p:nvPr/>
        </p:nvSpPr>
        <p:spPr>
          <a:xfrm>
            <a:off x="2037606" y="8001009"/>
            <a:ext cx="5430927" cy="1091648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3440"/>
              </a:lnSpc>
            </a:pPr>
            <a:r>
              <a:rPr lang="en-US" sz="2000" dirty="0" smtClean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rPr>
              <a:t>Send Email Button will send reminder </a:t>
            </a:r>
            <a:r>
              <a:rPr lang="en-US" sz="2000" dirty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rPr>
              <a:t>email with the assessment link </a:t>
            </a:r>
            <a:r>
              <a:rPr lang="en-US" sz="2000" dirty="0" smtClean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rPr>
              <a:t>to the respondents</a:t>
            </a:r>
            <a:endParaRPr lang="en-US" sz="2000" dirty="0">
              <a:solidFill>
                <a:schemeClr val="tx1"/>
              </a:solidFill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168238" y="7539344"/>
            <a:ext cx="3113353" cy="4616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2400" b="1" dirty="0" smtClean="0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Send Reminder Email</a:t>
            </a:r>
            <a:endParaRPr lang="en-US" sz="2400" b="1" dirty="0">
              <a:solidFill>
                <a:schemeClr val="tx2"/>
              </a:solidFill>
              <a:latin typeface="Lato Black" charset="0"/>
              <a:ea typeface="Lato Black" charset="0"/>
              <a:cs typeface="Lato Black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981003" y="7217220"/>
            <a:ext cx="898003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9600" b="1" dirty="0">
                <a:solidFill>
                  <a:schemeClr val="accent1"/>
                </a:solidFill>
                <a:latin typeface="Lato Heavy" charset="0"/>
                <a:ea typeface="Lato Heavy" charset="0"/>
                <a:cs typeface="Lato Heavy" charset="0"/>
              </a:rPr>
              <a:t>3</a:t>
            </a:r>
          </a:p>
        </p:txBody>
      </p:sp>
      <p:grpSp>
        <p:nvGrpSpPr>
          <p:cNvPr id="29" name="Group 39"/>
          <p:cNvGrpSpPr/>
          <p:nvPr/>
        </p:nvGrpSpPr>
        <p:grpSpPr>
          <a:xfrm>
            <a:off x="9674226" y="3200401"/>
            <a:ext cx="13639800" cy="8610600"/>
            <a:chOff x="5898415" y="1976415"/>
            <a:chExt cx="5654530" cy="3255020"/>
          </a:xfrm>
        </p:grpSpPr>
        <p:sp>
          <p:nvSpPr>
            <p:cNvPr id="30" name="Freeform 45"/>
            <p:cNvSpPr>
              <a:spLocks/>
            </p:cNvSpPr>
            <p:nvPr/>
          </p:nvSpPr>
          <p:spPr bwMode="auto">
            <a:xfrm>
              <a:off x="5898415" y="5105745"/>
              <a:ext cx="2848207" cy="125690"/>
            </a:xfrm>
            <a:custGeom>
              <a:avLst/>
              <a:gdLst>
                <a:gd name="T0" fmla="*/ 0 w 885"/>
                <a:gd name="T1" fmla="*/ 16 h 39"/>
                <a:gd name="T2" fmla="*/ 78 w 885"/>
                <a:gd name="T3" fmla="*/ 39 h 39"/>
                <a:gd name="T4" fmla="*/ 885 w 885"/>
                <a:gd name="T5" fmla="*/ 39 h 39"/>
                <a:gd name="T6" fmla="*/ 885 w 885"/>
                <a:gd name="T7" fmla="*/ 0 h 39"/>
                <a:gd name="T8" fmla="*/ 0 w 885"/>
                <a:gd name="T9" fmla="*/ 0 h 39"/>
                <a:gd name="T10" fmla="*/ 0 w 885"/>
                <a:gd name="T11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85" h="39">
                  <a:moveTo>
                    <a:pt x="0" y="16"/>
                  </a:moveTo>
                  <a:cubicBezTo>
                    <a:pt x="0" y="23"/>
                    <a:pt x="30" y="39"/>
                    <a:pt x="78" y="39"/>
                  </a:cubicBezTo>
                  <a:cubicBezTo>
                    <a:pt x="126" y="39"/>
                    <a:pt x="885" y="39"/>
                    <a:pt x="885" y="39"/>
                  </a:cubicBezTo>
                  <a:cubicBezTo>
                    <a:pt x="885" y="0"/>
                    <a:pt x="885" y="0"/>
                    <a:pt x="885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6"/>
                  </a:lnTo>
                  <a:close/>
                </a:path>
              </a:pathLst>
            </a:custGeom>
            <a:solidFill>
              <a:srgbClr val="B3B4B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Lato Light" charset="0"/>
              </a:endParaRPr>
            </a:p>
          </p:txBody>
        </p:sp>
        <p:sp>
          <p:nvSpPr>
            <p:cNvPr id="32" name="Freeform 46"/>
            <p:cNvSpPr>
              <a:spLocks/>
            </p:cNvSpPr>
            <p:nvPr/>
          </p:nvSpPr>
          <p:spPr bwMode="auto">
            <a:xfrm>
              <a:off x="8704736" y="5105745"/>
              <a:ext cx="2848207" cy="125690"/>
            </a:xfrm>
            <a:custGeom>
              <a:avLst/>
              <a:gdLst>
                <a:gd name="T0" fmla="*/ 884 w 884"/>
                <a:gd name="T1" fmla="*/ 16 h 39"/>
                <a:gd name="T2" fmla="*/ 806 w 884"/>
                <a:gd name="T3" fmla="*/ 39 h 39"/>
                <a:gd name="T4" fmla="*/ 0 w 884"/>
                <a:gd name="T5" fmla="*/ 39 h 39"/>
                <a:gd name="T6" fmla="*/ 0 w 884"/>
                <a:gd name="T7" fmla="*/ 0 h 39"/>
                <a:gd name="T8" fmla="*/ 884 w 884"/>
                <a:gd name="T9" fmla="*/ 0 h 39"/>
                <a:gd name="T10" fmla="*/ 884 w 884"/>
                <a:gd name="T11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84" h="39">
                  <a:moveTo>
                    <a:pt x="884" y="16"/>
                  </a:moveTo>
                  <a:cubicBezTo>
                    <a:pt x="884" y="23"/>
                    <a:pt x="854" y="39"/>
                    <a:pt x="806" y="39"/>
                  </a:cubicBezTo>
                  <a:cubicBezTo>
                    <a:pt x="758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84" y="0"/>
                    <a:pt x="884" y="0"/>
                    <a:pt x="884" y="0"/>
                  </a:cubicBezTo>
                  <a:lnTo>
                    <a:pt x="884" y="16"/>
                  </a:lnTo>
                  <a:close/>
                </a:path>
              </a:pathLst>
            </a:custGeom>
            <a:solidFill>
              <a:srgbClr val="B3B4B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Lato Light" charset="0"/>
              </a:endParaRPr>
            </a:p>
          </p:txBody>
        </p:sp>
        <p:sp>
          <p:nvSpPr>
            <p:cNvPr id="33" name="Freeform 47"/>
            <p:cNvSpPr>
              <a:spLocks/>
            </p:cNvSpPr>
            <p:nvPr/>
          </p:nvSpPr>
          <p:spPr bwMode="auto">
            <a:xfrm>
              <a:off x="6455812" y="1976415"/>
              <a:ext cx="4581618" cy="3138999"/>
            </a:xfrm>
            <a:custGeom>
              <a:avLst/>
              <a:gdLst>
                <a:gd name="T0" fmla="*/ 1378 w 1423"/>
                <a:gd name="T1" fmla="*/ 0 h 974"/>
                <a:gd name="T2" fmla="*/ 45 w 1423"/>
                <a:gd name="T3" fmla="*/ 0 h 974"/>
                <a:gd name="T4" fmla="*/ 0 w 1423"/>
                <a:gd name="T5" fmla="*/ 45 h 974"/>
                <a:gd name="T6" fmla="*/ 0 w 1423"/>
                <a:gd name="T7" fmla="*/ 218 h 974"/>
                <a:gd name="T8" fmla="*/ 0 w 1423"/>
                <a:gd name="T9" fmla="*/ 929 h 974"/>
                <a:gd name="T10" fmla="*/ 45 w 1423"/>
                <a:gd name="T11" fmla="*/ 974 h 974"/>
                <a:gd name="T12" fmla="*/ 1378 w 1423"/>
                <a:gd name="T13" fmla="*/ 974 h 974"/>
                <a:gd name="T14" fmla="*/ 1423 w 1423"/>
                <a:gd name="T15" fmla="*/ 929 h 974"/>
                <a:gd name="T16" fmla="*/ 1423 w 1423"/>
                <a:gd name="T17" fmla="*/ 45 h 974"/>
                <a:gd name="T18" fmla="*/ 1378 w 1423"/>
                <a:gd name="T19" fmla="*/ 0 h 9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23" h="974">
                  <a:moveTo>
                    <a:pt x="1378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20" y="0"/>
                    <a:pt x="0" y="20"/>
                    <a:pt x="0" y="45"/>
                  </a:cubicBezTo>
                  <a:cubicBezTo>
                    <a:pt x="0" y="218"/>
                    <a:pt x="0" y="218"/>
                    <a:pt x="0" y="218"/>
                  </a:cubicBezTo>
                  <a:cubicBezTo>
                    <a:pt x="0" y="929"/>
                    <a:pt x="0" y="929"/>
                    <a:pt x="0" y="929"/>
                  </a:cubicBezTo>
                  <a:cubicBezTo>
                    <a:pt x="0" y="954"/>
                    <a:pt x="20" y="974"/>
                    <a:pt x="45" y="974"/>
                  </a:cubicBezTo>
                  <a:cubicBezTo>
                    <a:pt x="1378" y="974"/>
                    <a:pt x="1378" y="974"/>
                    <a:pt x="1378" y="974"/>
                  </a:cubicBezTo>
                  <a:cubicBezTo>
                    <a:pt x="1403" y="974"/>
                    <a:pt x="1423" y="954"/>
                    <a:pt x="1423" y="929"/>
                  </a:cubicBezTo>
                  <a:cubicBezTo>
                    <a:pt x="1423" y="45"/>
                    <a:pt x="1423" y="45"/>
                    <a:pt x="1423" y="45"/>
                  </a:cubicBezTo>
                  <a:cubicBezTo>
                    <a:pt x="1423" y="20"/>
                    <a:pt x="1403" y="0"/>
                    <a:pt x="1378" y="0"/>
                  </a:cubicBezTo>
                  <a:close/>
                </a:path>
              </a:pathLst>
            </a:custGeom>
            <a:solidFill>
              <a:srgbClr val="D2D3D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Lato Light" charset="0"/>
              </a:endParaRPr>
            </a:p>
          </p:txBody>
        </p:sp>
        <p:sp>
          <p:nvSpPr>
            <p:cNvPr id="34" name="Freeform 48"/>
            <p:cNvSpPr>
              <a:spLocks/>
            </p:cNvSpPr>
            <p:nvPr/>
          </p:nvSpPr>
          <p:spPr bwMode="auto">
            <a:xfrm>
              <a:off x="6471923" y="1992528"/>
              <a:ext cx="4552622" cy="3106772"/>
            </a:xfrm>
            <a:custGeom>
              <a:avLst/>
              <a:gdLst>
                <a:gd name="T0" fmla="*/ 40 w 1414"/>
                <a:gd name="T1" fmla="*/ 964 h 964"/>
                <a:gd name="T2" fmla="*/ 0 w 1414"/>
                <a:gd name="T3" fmla="*/ 924 h 964"/>
                <a:gd name="T4" fmla="*/ 0 w 1414"/>
                <a:gd name="T5" fmla="*/ 40 h 964"/>
                <a:gd name="T6" fmla="*/ 40 w 1414"/>
                <a:gd name="T7" fmla="*/ 0 h 964"/>
                <a:gd name="T8" fmla="*/ 1373 w 1414"/>
                <a:gd name="T9" fmla="*/ 0 h 964"/>
                <a:gd name="T10" fmla="*/ 1414 w 1414"/>
                <a:gd name="T11" fmla="*/ 40 h 964"/>
                <a:gd name="T12" fmla="*/ 1414 w 1414"/>
                <a:gd name="T13" fmla="*/ 924 h 964"/>
                <a:gd name="T14" fmla="*/ 1373 w 1414"/>
                <a:gd name="T15" fmla="*/ 964 h 964"/>
                <a:gd name="T16" fmla="*/ 40 w 1414"/>
                <a:gd name="T17" fmla="*/ 964 h 9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14" h="964">
                  <a:moveTo>
                    <a:pt x="40" y="964"/>
                  </a:moveTo>
                  <a:cubicBezTo>
                    <a:pt x="18" y="964"/>
                    <a:pt x="0" y="946"/>
                    <a:pt x="0" y="924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1373" y="0"/>
                    <a:pt x="1373" y="0"/>
                    <a:pt x="1373" y="0"/>
                  </a:cubicBezTo>
                  <a:cubicBezTo>
                    <a:pt x="1396" y="0"/>
                    <a:pt x="1414" y="18"/>
                    <a:pt x="1414" y="40"/>
                  </a:cubicBezTo>
                  <a:cubicBezTo>
                    <a:pt x="1414" y="924"/>
                    <a:pt x="1414" y="924"/>
                    <a:pt x="1414" y="924"/>
                  </a:cubicBezTo>
                  <a:cubicBezTo>
                    <a:pt x="1414" y="946"/>
                    <a:pt x="1396" y="964"/>
                    <a:pt x="1373" y="964"/>
                  </a:cubicBezTo>
                  <a:lnTo>
                    <a:pt x="40" y="964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Lato Light" charset="0"/>
              </a:endParaRPr>
            </a:p>
          </p:txBody>
        </p:sp>
        <p:sp>
          <p:nvSpPr>
            <p:cNvPr id="35" name="Rectangle 50"/>
            <p:cNvSpPr>
              <a:spLocks noChangeArrowheads="1"/>
            </p:cNvSpPr>
            <p:nvPr/>
          </p:nvSpPr>
          <p:spPr bwMode="auto">
            <a:xfrm>
              <a:off x="5898415" y="5054180"/>
              <a:ext cx="5654530" cy="10312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Lato Light" charset="0"/>
              </a:endParaRPr>
            </a:p>
          </p:txBody>
        </p:sp>
        <p:sp>
          <p:nvSpPr>
            <p:cNvPr id="36" name="Freeform 51"/>
            <p:cNvSpPr>
              <a:spLocks/>
            </p:cNvSpPr>
            <p:nvPr/>
          </p:nvSpPr>
          <p:spPr bwMode="auto">
            <a:xfrm>
              <a:off x="8318101" y="5054180"/>
              <a:ext cx="811932" cy="58010"/>
            </a:xfrm>
            <a:custGeom>
              <a:avLst/>
              <a:gdLst>
                <a:gd name="T0" fmla="*/ 0 w 252"/>
                <a:gd name="T1" fmla="*/ 0 h 18"/>
                <a:gd name="T2" fmla="*/ 22 w 252"/>
                <a:gd name="T3" fmla="*/ 18 h 18"/>
                <a:gd name="T4" fmla="*/ 230 w 252"/>
                <a:gd name="T5" fmla="*/ 18 h 18"/>
                <a:gd name="T6" fmla="*/ 252 w 252"/>
                <a:gd name="T7" fmla="*/ 0 h 18"/>
                <a:gd name="T8" fmla="*/ 0 w 252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2" h="18">
                  <a:moveTo>
                    <a:pt x="0" y="0"/>
                  </a:moveTo>
                  <a:cubicBezTo>
                    <a:pt x="2" y="10"/>
                    <a:pt x="11" y="18"/>
                    <a:pt x="22" y="18"/>
                  </a:cubicBezTo>
                  <a:cubicBezTo>
                    <a:pt x="230" y="18"/>
                    <a:pt x="230" y="18"/>
                    <a:pt x="230" y="18"/>
                  </a:cubicBezTo>
                  <a:cubicBezTo>
                    <a:pt x="241" y="18"/>
                    <a:pt x="250" y="10"/>
                    <a:pt x="25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B3B4B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Lato Light" charset="0"/>
              </a:endParaRPr>
            </a:p>
          </p:txBody>
        </p:sp>
        <p:sp>
          <p:nvSpPr>
            <p:cNvPr id="37" name="Rectangle 52"/>
            <p:cNvSpPr>
              <a:spLocks noChangeArrowheads="1"/>
            </p:cNvSpPr>
            <p:nvPr/>
          </p:nvSpPr>
          <p:spPr bwMode="auto">
            <a:xfrm>
              <a:off x="6623354" y="2189119"/>
              <a:ext cx="4249758" cy="268458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Lato Light" charset="0"/>
              </a:endParaRPr>
            </a:p>
          </p:txBody>
        </p:sp>
        <p:sp>
          <p:nvSpPr>
            <p:cNvPr id="38" name="Oval 37"/>
            <p:cNvSpPr>
              <a:spLocks noChangeArrowheads="1"/>
            </p:cNvSpPr>
            <p:nvPr/>
          </p:nvSpPr>
          <p:spPr bwMode="auto">
            <a:xfrm>
              <a:off x="8720847" y="2076321"/>
              <a:ext cx="48330" cy="48343"/>
            </a:xfrm>
            <a:prstGeom prst="ellipse">
              <a:avLst/>
            </a:prstGeom>
            <a:solidFill>
              <a:srgbClr val="2C2C2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Lato Light" charset="0"/>
              </a:endParaRPr>
            </a:p>
          </p:txBody>
        </p:sp>
        <p:sp>
          <p:nvSpPr>
            <p:cNvPr id="39" name="Oval 38"/>
            <p:cNvSpPr>
              <a:spLocks noChangeArrowheads="1"/>
            </p:cNvSpPr>
            <p:nvPr/>
          </p:nvSpPr>
          <p:spPr bwMode="auto">
            <a:xfrm>
              <a:off x="8720847" y="2073099"/>
              <a:ext cx="48330" cy="45119"/>
            </a:xfrm>
            <a:prstGeom prst="ellipse">
              <a:avLst/>
            </a:prstGeom>
            <a:solidFill>
              <a:srgbClr val="0A0A0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Lato Light" charset="0"/>
              </a:endParaRPr>
            </a:p>
          </p:txBody>
        </p:sp>
        <p:sp>
          <p:nvSpPr>
            <p:cNvPr id="40" name="Oval 39"/>
            <p:cNvSpPr>
              <a:spLocks noChangeArrowheads="1"/>
            </p:cNvSpPr>
            <p:nvPr/>
          </p:nvSpPr>
          <p:spPr bwMode="auto">
            <a:xfrm>
              <a:off x="8730511" y="2079544"/>
              <a:ext cx="28999" cy="32228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Lato Light" charset="0"/>
              </a:endParaRPr>
            </a:p>
          </p:txBody>
        </p:sp>
        <p:sp>
          <p:nvSpPr>
            <p:cNvPr id="54" name="Oval 53"/>
            <p:cNvSpPr>
              <a:spLocks noChangeArrowheads="1"/>
            </p:cNvSpPr>
            <p:nvPr/>
          </p:nvSpPr>
          <p:spPr bwMode="auto">
            <a:xfrm>
              <a:off x="8736955" y="2089212"/>
              <a:ext cx="16111" cy="16115"/>
            </a:xfrm>
            <a:prstGeom prst="ellipse">
              <a:avLst/>
            </a:prstGeom>
            <a:solidFill>
              <a:srgbClr val="2C99B4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Lato Light" charset="0"/>
              </a:endParaRPr>
            </a:p>
          </p:txBody>
        </p:sp>
        <p:sp>
          <p:nvSpPr>
            <p:cNvPr id="55" name="Freeform 54"/>
            <p:cNvSpPr>
              <a:spLocks/>
            </p:cNvSpPr>
            <p:nvPr/>
          </p:nvSpPr>
          <p:spPr bwMode="auto">
            <a:xfrm>
              <a:off x="8743399" y="2092436"/>
              <a:ext cx="3223" cy="6446"/>
            </a:xfrm>
            <a:custGeom>
              <a:avLst/>
              <a:gdLst>
                <a:gd name="T0" fmla="*/ 1 w 1"/>
                <a:gd name="T1" fmla="*/ 1 h 2"/>
                <a:gd name="T2" fmla="*/ 1 w 1"/>
                <a:gd name="T3" fmla="*/ 2 h 2"/>
                <a:gd name="T4" fmla="*/ 0 w 1"/>
                <a:gd name="T5" fmla="*/ 1 h 2"/>
                <a:gd name="T6" fmla="*/ 1 w 1"/>
                <a:gd name="T7" fmla="*/ 0 h 2"/>
                <a:gd name="T8" fmla="*/ 1 w 1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2">
                  <a:moveTo>
                    <a:pt x="1" y="1"/>
                  </a:moveTo>
                  <a:lnTo>
                    <a:pt x="1" y="2"/>
                  </a:lnTo>
                  <a:lnTo>
                    <a:pt x="0" y="1"/>
                  </a:lnTo>
                  <a:lnTo>
                    <a:pt x="1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Lato Light" charset="0"/>
              </a:endParaRPr>
            </a:p>
          </p:txBody>
        </p:sp>
      </p:grpSp>
      <p:pic>
        <p:nvPicPr>
          <p:cNvPr id="56" name="Picture 55" descr="login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422917" y="3763073"/>
            <a:ext cx="10251223" cy="7105650"/>
          </a:xfrm>
          <a:prstGeom prst="rect">
            <a:avLst/>
          </a:prstGeom>
        </p:spPr>
      </p:pic>
      <p:sp>
        <p:nvSpPr>
          <p:cNvPr id="28" name="Oval 27"/>
          <p:cNvSpPr/>
          <p:nvPr/>
        </p:nvSpPr>
        <p:spPr>
          <a:xfrm>
            <a:off x="23069390" y="523001"/>
            <a:ext cx="859750" cy="859750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2" tIns="45711" rIns="91422" bIns="45711" rtlCol="0" anchor="ctr"/>
          <a:lstStyle/>
          <a:p>
            <a:pPr algn="ctr"/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23109785" y="607069"/>
            <a:ext cx="807966" cy="615480"/>
          </a:xfrm>
          <a:prstGeom prst="rect">
            <a:avLst/>
          </a:prstGeom>
          <a:noFill/>
        </p:spPr>
        <p:txBody>
          <a:bodyPr wrap="none" lIns="182807" tIns="91404" rIns="182807" bIns="91404" rtlCol="0">
            <a:spAutoFit/>
          </a:bodyPr>
          <a:lstStyle/>
          <a:p>
            <a:pPr algn="ctr"/>
            <a:fld id="{260E2A6B-A809-4840-BF14-8648BC0BDF87}" type="slidenum">
              <a:rPr lang="id-ID" sz="2800" b="1" i="0" smtClean="0">
                <a:solidFill>
                  <a:schemeClr val="bg1"/>
                </a:solidFill>
                <a:latin typeface="Lato Bold" charset="0"/>
                <a:cs typeface="Lato Bold" charset="0"/>
              </a:rPr>
              <a:pPr algn="ctr"/>
              <a:t>23</a:t>
            </a:fld>
            <a:endParaRPr lang="id-ID" sz="2800" b="1" i="0" dirty="0">
              <a:solidFill>
                <a:schemeClr val="bg1"/>
              </a:solidFill>
              <a:latin typeface="Lato Bold" charset="0"/>
              <a:cs typeface="Lato Bold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 advClick="0"/>
    </mc:Choice>
    <mc:Fallback>
      <p:transition advClick="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ight Triangle 52"/>
          <p:cNvSpPr/>
          <p:nvPr/>
        </p:nvSpPr>
        <p:spPr>
          <a:xfrm rot="5400000" flipV="1">
            <a:off x="7178665" y="-5952029"/>
            <a:ext cx="11246953" cy="23151016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907330" y="538843"/>
            <a:ext cx="14408560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800" b="1" dirty="0" smtClean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View responses submitted</a:t>
            </a: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2032167" y="5833795"/>
            <a:ext cx="5430927" cy="1091648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3440"/>
              </a:lnSpc>
            </a:pPr>
            <a:r>
              <a:rPr lang="en-US" sz="2200" dirty="0" smtClean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rPr>
              <a:t>From the list any assessment can be opened </a:t>
            </a:r>
            <a:endParaRPr lang="en-US" sz="2200" dirty="0">
              <a:solidFill>
                <a:schemeClr val="tx1"/>
              </a:solidFill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108373" y="3149200"/>
            <a:ext cx="5338128" cy="4616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2400" b="1" dirty="0" smtClean="0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List Assessments based on Status </a:t>
            </a:r>
            <a:endParaRPr lang="en-US" sz="2400" b="1" dirty="0">
              <a:solidFill>
                <a:schemeClr val="tx2"/>
              </a:solidFill>
              <a:latin typeface="Lato Black" charset="0"/>
              <a:ea typeface="Lato Black" charset="0"/>
              <a:cs typeface="Lato Black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981003" y="2855260"/>
            <a:ext cx="898003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9600" b="1" dirty="0">
                <a:solidFill>
                  <a:schemeClr val="accent1"/>
                </a:solidFill>
                <a:latin typeface="Lato Heavy" charset="0"/>
                <a:ea typeface="Lato Heavy" charset="0"/>
                <a:cs typeface="Lato Heavy" charset="0"/>
              </a:rPr>
              <a:t>1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162799" y="5372130"/>
            <a:ext cx="2859885" cy="4616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2400" b="1" dirty="0" smtClean="0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Open Assessment</a:t>
            </a:r>
            <a:endParaRPr lang="en-US" sz="2400" b="1" dirty="0">
              <a:solidFill>
                <a:schemeClr val="tx2"/>
              </a:solidFill>
              <a:latin typeface="Lato Black" charset="0"/>
              <a:ea typeface="Lato Black" charset="0"/>
              <a:cs typeface="Lato Black" charset="0"/>
            </a:endParaRPr>
          </a:p>
        </p:txBody>
      </p:sp>
      <p:sp>
        <p:nvSpPr>
          <p:cNvPr id="18" name="Subtitle 2"/>
          <p:cNvSpPr txBox="1">
            <a:spLocks/>
          </p:cNvSpPr>
          <p:nvPr/>
        </p:nvSpPr>
        <p:spPr>
          <a:xfrm>
            <a:off x="2032167" y="3648962"/>
            <a:ext cx="6540333" cy="1091648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3440"/>
              </a:lnSpc>
            </a:pPr>
            <a:r>
              <a:rPr lang="en-US" sz="2200" dirty="0" smtClean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rPr>
              <a:t>Assessments are categorized according to the status and shown in different tabs</a:t>
            </a:r>
            <a:endParaRPr lang="en-US" sz="2200" dirty="0">
              <a:solidFill>
                <a:schemeClr val="tx1"/>
              </a:solidFill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981003" y="5067291"/>
            <a:ext cx="898003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9600" b="1" dirty="0">
                <a:solidFill>
                  <a:schemeClr val="accent1"/>
                </a:solidFill>
                <a:latin typeface="Lato Heavy" charset="0"/>
                <a:ea typeface="Lato Heavy" charset="0"/>
                <a:cs typeface="Lato Heavy" charset="0"/>
              </a:rPr>
              <a:t>2</a:t>
            </a:r>
          </a:p>
        </p:txBody>
      </p:sp>
      <p:grpSp>
        <p:nvGrpSpPr>
          <p:cNvPr id="55" name="Group 39"/>
          <p:cNvGrpSpPr/>
          <p:nvPr/>
        </p:nvGrpSpPr>
        <p:grpSpPr>
          <a:xfrm>
            <a:off x="9674226" y="3200401"/>
            <a:ext cx="13639800" cy="8610600"/>
            <a:chOff x="5898415" y="1976415"/>
            <a:chExt cx="5654530" cy="3255020"/>
          </a:xfrm>
        </p:grpSpPr>
        <p:sp>
          <p:nvSpPr>
            <p:cNvPr id="56" name="Freeform 45"/>
            <p:cNvSpPr>
              <a:spLocks/>
            </p:cNvSpPr>
            <p:nvPr/>
          </p:nvSpPr>
          <p:spPr bwMode="auto">
            <a:xfrm>
              <a:off x="5898415" y="5105745"/>
              <a:ext cx="2848207" cy="125690"/>
            </a:xfrm>
            <a:custGeom>
              <a:avLst/>
              <a:gdLst>
                <a:gd name="T0" fmla="*/ 0 w 885"/>
                <a:gd name="T1" fmla="*/ 16 h 39"/>
                <a:gd name="T2" fmla="*/ 78 w 885"/>
                <a:gd name="T3" fmla="*/ 39 h 39"/>
                <a:gd name="T4" fmla="*/ 885 w 885"/>
                <a:gd name="T5" fmla="*/ 39 h 39"/>
                <a:gd name="T6" fmla="*/ 885 w 885"/>
                <a:gd name="T7" fmla="*/ 0 h 39"/>
                <a:gd name="T8" fmla="*/ 0 w 885"/>
                <a:gd name="T9" fmla="*/ 0 h 39"/>
                <a:gd name="T10" fmla="*/ 0 w 885"/>
                <a:gd name="T11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85" h="39">
                  <a:moveTo>
                    <a:pt x="0" y="16"/>
                  </a:moveTo>
                  <a:cubicBezTo>
                    <a:pt x="0" y="23"/>
                    <a:pt x="30" y="39"/>
                    <a:pt x="78" y="39"/>
                  </a:cubicBezTo>
                  <a:cubicBezTo>
                    <a:pt x="126" y="39"/>
                    <a:pt x="885" y="39"/>
                    <a:pt x="885" y="39"/>
                  </a:cubicBezTo>
                  <a:cubicBezTo>
                    <a:pt x="885" y="0"/>
                    <a:pt x="885" y="0"/>
                    <a:pt x="885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6"/>
                  </a:lnTo>
                  <a:close/>
                </a:path>
              </a:pathLst>
            </a:custGeom>
            <a:solidFill>
              <a:srgbClr val="B3B4B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Lato Light" charset="0"/>
              </a:endParaRPr>
            </a:p>
          </p:txBody>
        </p:sp>
        <p:sp>
          <p:nvSpPr>
            <p:cNvPr id="57" name="Freeform 46"/>
            <p:cNvSpPr>
              <a:spLocks/>
            </p:cNvSpPr>
            <p:nvPr/>
          </p:nvSpPr>
          <p:spPr bwMode="auto">
            <a:xfrm>
              <a:off x="8704736" y="5105745"/>
              <a:ext cx="2848207" cy="125690"/>
            </a:xfrm>
            <a:custGeom>
              <a:avLst/>
              <a:gdLst>
                <a:gd name="T0" fmla="*/ 884 w 884"/>
                <a:gd name="T1" fmla="*/ 16 h 39"/>
                <a:gd name="T2" fmla="*/ 806 w 884"/>
                <a:gd name="T3" fmla="*/ 39 h 39"/>
                <a:gd name="T4" fmla="*/ 0 w 884"/>
                <a:gd name="T5" fmla="*/ 39 h 39"/>
                <a:gd name="T6" fmla="*/ 0 w 884"/>
                <a:gd name="T7" fmla="*/ 0 h 39"/>
                <a:gd name="T8" fmla="*/ 884 w 884"/>
                <a:gd name="T9" fmla="*/ 0 h 39"/>
                <a:gd name="T10" fmla="*/ 884 w 884"/>
                <a:gd name="T11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84" h="39">
                  <a:moveTo>
                    <a:pt x="884" y="16"/>
                  </a:moveTo>
                  <a:cubicBezTo>
                    <a:pt x="884" y="23"/>
                    <a:pt x="854" y="39"/>
                    <a:pt x="806" y="39"/>
                  </a:cubicBezTo>
                  <a:cubicBezTo>
                    <a:pt x="758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84" y="0"/>
                    <a:pt x="884" y="0"/>
                    <a:pt x="884" y="0"/>
                  </a:cubicBezTo>
                  <a:lnTo>
                    <a:pt x="884" y="16"/>
                  </a:lnTo>
                  <a:close/>
                </a:path>
              </a:pathLst>
            </a:custGeom>
            <a:solidFill>
              <a:srgbClr val="B3B4B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Lato Light" charset="0"/>
              </a:endParaRPr>
            </a:p>
          </p:txBody>
        </p:sp>
        <p:sp>
          <p:nvSpPr>
            <p:cNvPr id="58" name="Freeform 47"/>
            <p:cNvSpPr>
              <a:spLocks/>
            </p:cNvSpPr>
            <p:nvPr/>
          </p:nvSpPr>
          <p:spPr bwMode="auto">
            <a:xfrm>
              <a:off x="6455812" y="1976415"/>
              <a:ext cx="4581618" cy="3138999"/>
            </a:xfrm>
            <a:custGeom>
              <a:avLst/>
              <a:gdLst>
                <a:gd name="T0" fmla="*/ 1378 w 1423"/>
                <a:gd name="T1" fmla="*/ 0 h 974"/>
                <a:gd name="T2" fmla="*/ 45 w 1423"/>
                <a:gd name="T3" fmla="*/ 0 h 974"/>
                <a:gd name="T4" fmla="*/ 0 w 1423"/>
                <a:gd name="T5" fmla="*/ 45 h 974"/>
                <a:gd name="T6" fmla="*/ 0 w 1423"/>
                <a:gd name="T7" fmla="*/ 218 h 974"/>
                <a:gd name="T8" fmla="*/ 0 w 1423"/>
                <a:gd name="T9" fmla="*/ 929 h 974"/>
                <a:gd name="T10" fmla="*/ 45 w 1423"/>
                <a:gd name="T11" fmla="*/ 974 h 974"/>
                <a:gd name="T12" fmla="*/ 1378 w 1423"/>
                <a:gd name="T13" fmla="*/ 974 h 974"/>
                <a:gd name="T14" fmla="*/ 1423 w 1423"/>
                <a:gd name="T15" fmla="*/ 929 h 974"/>
                <a:gd name="T16" fmla="*/ 1423 w 1423"/>
                <a:gd name="T17" fmla="*/ 45 h 974"/>
                <a:gd name="T18" fmla="*/ 1378 w 1423"/>
                <a:gd name="T19" fmla="*/ 0 h 9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23" h="974">
                  <a:moveTo>
                    <a:pt x="1378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20" y="0"/>
                    <a:pt x="0" y="20"/>
                    <a:pt x="0" y="45"/>
                  </a:cubicBezTo>
                  <a:cubicBezTo>
                    <a:pt x="0" y="218"/>
                    <a:pt x="0" y="218"/>
                    <a:pt x="0" y="218"/>
                  </a:cubicBezTo>
                  <a:cubicBezTo>
                    <a:pt x="0" y="929"/>
                    <a:pt x="0" y="929"/>
                    <a:pt x="0" y="929"/>
                  </a:cubicBezTo>
                  <a:cubicBezTo>
                    <a:pt x="0" y="954"/>
                    <a:pt x="20" y="974"/>
                    <a:pt x="45" y="974"/>
                  </a:cubicBezTo>
                  <a:cubicBezTo>
                    <a:pt x="1378" y="974"/>
                    <a:pt x="1378" y="974"/>
                    <a:pt x="1378" y="974"/>
                  </a:cubicBezTo>
                  <a:cubicBezTo>
                    <a:pt x="1403" y="974"/>
                    <a:pt x="1423" y="954"/>
                    <a:pt x="1423" y="929"/>
                  </a:cubicBezTo>
                  <a:cubicBezTo>
                    <a:pt x="1423" y="45"/>
                    <a:pt x="1423" y="45"/>
                    <a:pt x="1423" y="45"/>
                  </a:cubicBezTo>
                  <a:cubicBezTo>
                    <a:pt x="1423" y="20"/>
                    <a:pt x="1403" y="0"/>
                    <a:pt x="1378" y="0"/>
                  </a:cubicBezTo>
                  <a:close/>
                </a:path>
              </a:pathLst>
            </a:custGeom>
            <a:solidFill>
              <a:srgbClr val="D2D3D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Lato Light" charset="0"/>
              </a:endParaRPr>
            </a:p>
          </p:txBody>
        </p:sp>
        <p:sp>
          <p:nvSpPr>
            <p:cNvPr id="59" name="Freeform 48"/>
            <p:cNvSpPr>
              <a:spLocks/>
            </p:cNvSpPr>
            <p:nvPr/>
          </p:nvSpPr>
          <p:spPr bwMode="auto">
            <a:xfrm>
              <a:off x="6471923" y="1992528"/>
              <a:ext cx="4552622" cy="3106772"/>
            </a:xfrm>
            <a:custGeom>
              <a:avLst/>
              <a:gdLst>
                <a:gd name="T0" fmla="*/ 40 w 1414"/>
                <a:gd name="T1" fmla="*/ 964 h 964"/>
                <a:gd name="T2" fmla="*/ 0 w 1414"/>
                <a:gd name="T3" fmla="*/ 924 h 964"/>
                <a:gd name="T4" fmla="*/ 0 w 1414"/>
                <a:gd name="T5" fmla="*/ 40 h 964"/>
                <a:gd name="T6" fmla="*/ 40 w 1414"/>
                <a:gd name="T7" fmla="*/ 0 h 964"/>
                <a:gd name="T8" fmla="*/ 1373 w 1414"/>
                <a:gd name="T9" fmla="*/ 0 h 964"/>
                <a:gd name="T10" fmla="*/ 1414 w 1414"/>
                <a:gd name="T11" fmla="*/ 40 h 964"/>
                <a:gd name="T12" fmla="*/ 1414 w 1414"/>
                <a:gd name="T13" fmla="*/ 924 h 964"/>
                <a:gd name="T14" fmla="*/ 1373 w 1414"/>
                <a:gd name="T15" fmla="*/ 964 h 964"/>
                <a:gd name="T16" fmla="*/ 40 w 1414"/>
                <a:gd name="T17" fmla="*/ 964 h 9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14" h="964">
                  <a:moveTo>
                    <a:pt x="40" y="964"/>
                  </a:moveTo>
                  <a:cubicBezTo>
                    <a:pt x="18" y="964"/>
                    <a:pt x="0" y="946"/>
                    <a:pt x="0" y="924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1373" y="0"/>
                    <a:pt x="1373" y="0"/>
                    <a:pt x="1373" y="0"/>
                  </a:cubicBezTo>
                  <a:cubicBezTo>
                    <a:pt x="1396" y="0"/>
                    <a:pt x="1414" y="18"/>
                    <a:pt x="1414" y="40"/>
                  </a:cubicBezTo>
                  <a:cubicBezTo>
                    <a:pt x="1414" y="924"/>
                    <a:pt x="1414" y="924"/>
                    <a:pt x="1414" y="924"/>
                  </a:cubicBezTo>
                  <a:cubicBezTo>
                    <a:pt x="1414" y="946"/>
                    <a:pt x="1396" y="964"/>
                    <a:pt x="1373" y="964"/>
                  </a:cubicBezTo>
                  <a:lnTo>
                    <a:pt x="40" y="964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Lato Light" charset="0"/>
              </a:endParaRPr>
            </a:p>
          </p:txBody>
        </p:sp>
        <p:sp>
          <p:nvSpPr>
            <p:cNvPr id="60" name="Rectangle 50"/>
            <p:cNvSpPr>
              <a:spLocks noChangeArrowheads="1"/>
            </p:cNvSpPr>
            <p:nvPr/>
          </p:nvSpPr>
          <p:spPr bwMode="auto">
            <a:xfrm>
              <a:off x="5898415" y="5054180"/>
              <a:ext cx="5654530" cy="10312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Lato Light" charset="0"/>
              </a:endParaRPr>
            </a:p>
          </p:txBody>
        </p:sp>
        <p:sp>
          <p:nvSpPr>
            <p:cNvPr id="61" name="Freeform 51"/>
            <p:cNvSpPr>
              <a:spLocks/>
            </p:cNvSpPr>
            <p:nvPr/>
          </p:nvSpPr>
          <p:spPr bwMode="auto">
            <a:xfrm>
              <a:off x="8318101" y="5054180"/>
              <a:ext cx="811932" cy="58010"/>
            </a:xfrm>
            <a:custGeom>
              <a:avLst/>
              <a:gdLst>
                <a:gd name="T0" fmla="*/ 0 w 252"/>
                <a:gd name="T1" fmla="*/ 0 h 18"/>
                <a:gd name="T2" fmla="*/ 22 w 252"/>
                <a:gd name="T3" fmla="*/ 18 h 18"/>
                <a:gd name="T4" fmla="*/ 230 w 252"/>
                <a:gd name="T5" fmla="*/ 18 h 18"/>
                <a:gd name="T6" fmla="*/ 252 w 252"/>
                <a:gd name="T7" fmla="*/ 0 h 18"/>
                <a:gd name="T8" fmla="*/ 0 w 252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2" h="18">
                  <a:moveTo>
                    <a:pt x="0" y="0"/>
                  </a:moveTo>
                  <a:cubicBezTo>
                    <a:pt x="2" y="10"/>
                    <a:pt x="11" y="18"/>
                    <a:pt x="22" y="18"/>
                  </a:cubicBezTo>
                  <a:cubicBezTo>
                    <a:pt x="230" y="18"/>
                    <a:pt x="230" y="18"/>
                    <a:pt x="230" y="18"/>
                  </a:cubicBezTo>
                  <a:cubicBezTo>
                    <a:pt x="241" y="18"/>
                    <a:pt x="250" y="10"/>
                    <a:pt x="25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B3B4B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Lato Light" charset="0"/>
              </a:endParaRPr>
            </a:p>
          </p:txBody>
        </p:sp>
        <p:sp>
          <p:nvSpPr>
            <p:cNvPr id="62" name="Rectangle 52"/>
            <p:cNvSpPr>
              <a:spLocks noChangeArrowheads="1"/>
            </p:cNvSpPr>
            <p:nvPr/>
          </p:nvSpPr>
          <p:spPr bwMode="auto">
            <a:xfrm>
              <a:off x="6623354" y="2189119"/>
              <a:ext cx="4249758" cy="268458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Lato Light" charset="0"/>
              </a:endParaRPr>
            </a:p>
          </p:txBody>
        </p:sp>
        <p:sp>
          <p:nvSpPr>
            <p:cNvPr id="63" name="Oval 62"/>
            <p:cNvSpPr>
              <a:spLocks noChangeArrowheads="1"/>
            </p:cNvSpPr>
            <p:nvPr/>
          </p:nvSpPr>
          <p:spPr bwMode="auto">
            <a:xfrm>
              <a:off x="8720847" y="2076321"/>
              <a:ext cx="48330" cy="48343"/>
            </a:xfrm>
            <a:prstGeom prst="ellipse">
              <a:avLst/>
            </a:prstGeom>
            <a:solidFill>
              <a:srgbClr val="2C2C2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Lato Light" charset="0"/>
              </a:endParaRPr>
            </a:p>
          </p:txBody>
        </p:sp>
        <p:sp>
          <p:nvSpPr>
            <p:cNvPr id="64" name="Oval 63"/>
            <p:cNvSpPr>
              <a:spLocks noChangeArrowheads="1"/>
            </p:cNvSpPr>
            <p:nvPr/>
          </p:nvSpPr>
          <p:spPr bwMode="auto">
            <a:xfrm>
              <a:off x="8720847" y="2073099"/>
              <a:ext cx="48330" cy="45119"/>
            </a:xfrm>
            <a:prstGeom prst="ellipse">
              <a:avLst/>
            </a:prstGeom>
            <a:solidFill>
              <a:srgbClr val="0A0A0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Lato Light" charset="0"/>
              </a:endParaRPr>
            </a:p>
          </p:txBody>
        </p:sp>
        <p:sp>
          <p:nvSpPr>
            <p:cNvPr id="65" name="Oval 64"/>
            <p:cNvSpPr>
              <a:spLocks noChangeArrowheads="1"/>
            </p:cNvSpPr>
            <p:nvPr/>
          </p:nvSpPr>
          <p:spPr bwMode="auto">
            <a:xfrm>
              <a:off x="8730511" y="2079544"/>
              <a:ext cx="28999" cy="32228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Lato Light" charset="0"/>
              </a:endParaRPr>
            </a:p>
          </p:txBody>
        </p:sp>
        <p:sp>
          <p:nvSpPr>
            <p:cNvPr id="66" name="Oval 65"/>
            <p:cNvSpPr>
              <a:spLocks noChangeArrowheads="1"/>
            </p:cNvSpPr>
            <p:nvPr/>
          </p:nvSpPr>
          <p:spPr bwMode="auto">
            <a:xfrm>
              <a:off x="8736955" y="2089212"/>
              <a:ext cx="16111" cy="16115"/>
            </a:xfrm>
            <a:prstGeom prst="ellipse">
              <a:avLst/>
            </a:prstGeom>
            <a:solidFill>
              <a:srgbClr val="2C99B4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Lato Light" charset="0"/>
              </a:endParaRPr>
            </a:p>
          </p:txBody>
        </p:sp>
        <p:sp>
          <p:nvSpPr>
            <p:cNvPr id="67" name="Freeform 66"/>
            <p:cNvSpPr>
              <a:spLocks/>
            </p:cNvSpPr>
            <p:nvPr/>
          </p:nvSpPr>
          <p:spPr bwMode="auto">
            <a:xfrm>
              <a:off x="8743399" y="2092436"/>
              <a:ext cx="3223" cy="6446"/>
            </a:xfrm>
            <a:custGeom>
              <a:avLst/>
              <a:gdLst>
                <a:gd name="T0" fmla="*/ 1 w 1"/>
                <a:gd name="T1" fmla="*/ 1 h 2"/>
                <a:gd name="T2" fmla="*/ 1 w 1"/>
                <a:gd name="T3" fmla="*/ 2 h 2"/>
                <a:gd name="T4" fmla="*/ 0 w 1"/>
                <a:gd name="T5" fmla="*/ 1 h 2"/>
                <a:gd name="T6" fmla="*/ 1 w 1"/>
                <a:gd name="T7" fmla="*/ 0 h 2"/>
                <a:gd name="T8" fmla="*/ 1 w 1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2">
                  <a:moveTo>
                    <a:pt x="1" y="1"/>
                  </a:moveTo>
                  <a:lnTo>
                    <a:pt x="1" y="2"/>
                  </a:lnTo>
                  <a:lnTo>
                    <a:pt x="0" y="1"/>
                  </a:lnTo>
                  <a:lnTo>
                    <a:pt x="1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Lato Light" charset="0"/>
              </a:endParaRPr>
            </a:p>
          </p:txBody>
        </p:sp>
      </p:grpSp>
      <p:pic>
        <p:nvPicPr>
          <p:cNvPr id="68" name="Picture 67" descr="login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422918" y="3763073"/>
            <a:ext cx="10251222" cy="7105650"/>
          </a:xfrm>
          <a:prstGeom prst="rect">
            <a:avLst/>
          </a:prstGeom>
        </p:spPr>
      </p:pic>
      <p:sp>
        <p:nvSpPr>
          <p:cNvPr id="25" name="Oval 24"/>
          <p:cNvSpPr/>
          <p:nvPr/>
        </p:nvSpPr>
        <p:spPr>
          <a:xfrm>
            <a:off x="23069390" y="523001"/>
            <a:ext cx="859750" cy="859750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2" tIns="45711" rIns="91422" bIns="45711" rtlCol="0" anchor="ctr"/>
          <a:lstStyle/>
          <a:p>
            <a:pPr algn="ctr"/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23109785" y="607069"/>
            <a:ext cx="807966" cy="615480"/>
          </a:xfrm>
          <a:prstGeom prst="rect">
            <a:avLst/>
          </a:prstGeom>
          <a:noFill/>
        </p:spPr>
        <p:txBody>
          <a:bodyPr wrap="none" lIns="182807" tIns="91404" rIns="182807" bIns="91404" rtlCol="0">
            <a:spAutoFit/>
          </a:bodyPr>
          <a:lstStyle/>
          <a:p>
            <a:pPr algn="ctr"/>
            <a:fld id="{260E2A6B-A809-4840-BF14-8648BC0BDF87}" type="slidenum">
              <a:rPr lang="id-ID" sz="2800" b="1" i="0" smtClean="0">
                <a:solidFill>
                  <a:schemeClr val="bg1"/>
                </a:solidFill>
                <a:latin typeface="Lato Bold" charset="0"/>
                <a:cs typeface="Lato Bold" charset="0"/>
              </a:rPr>
              <a:pPr algn="ctr"/>
              <a:t>24</a:t>
            </a:fld>
            <a:endParaRPr lang="id-ID" sz="2800" b="1" i="0" dirty="0">
              <a:solidFill>
                <a:schemeClr val="bg1"/>
              </a:solidFill>
              <a:latin typeface="Lato Bold" charset="0"/>
              <a:cs typeface="Lato Bold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 advClick="0"/>
    </mc:Choice>
    <mc:Fallback>
      <p:transition advClick="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ight Triangle 52"/>
          <p:cNvSpPr/>
          <p:nvPr/>
        </p:nvSpPr>
        <p:spPr>
          <a:xfrm rot="5400000" flipV="1">
            <a:off x="7178665" y="-5952029"/>
            <a:ext cx="11246953" cy="23151016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907330" y="538843"/>
            <a:ext cx="14408560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800" b="1" dirty="0" smtClean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View responses submitted</a:t>
            </a: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2032167" y="5833795"/>
            <a:ext cx="5430927" cy="1046828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3440"/>
              </a:lnSpc>
            </a:pPr>
            <a:r>
              <a:rPr lang="en-US" sz="2200" dirty="0" smtClean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rPr>
              <a:t>Assessment process can be completed by clicking Review button</a:t>
            </a:r>
            <a:endParaRPr lang="en-US" sz="2200" dirty="0">
              <a:solidFill>
                <a:schemeClr val="tx1"/>
              </a:solidFill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108373" y="3149200"/>
            <a:ext cx="1215397" cy="4616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2400" b="1" dirty="0" smtClean="0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Review</a:t>
            </a:r>
            <a:endParaRPr lang="en-US" sz="2400" b="1" dirty="0">
              <a:solidFill>
                <a:schemeClr val="tx2"/>
              </a:solidFill>
              <a:latin typeface="Lato Black" charset="0"/>
              <a:ea typeface="Lato Black" charset="0"/>
              <a:cs typeface="Lato Black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981003" y="2855260"/>
            <a:ext cx="898003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9600" b="1" dirty="0">
                <a:solidFill>
                  <a:schemeClr val="accent1"/>
                </a:solidFill>
                <a:latin typeface="Lato Heavy" charset="0"/>
                <a:ea typeface="Lato Heavy" charset="0"/>
                <a:cs typeface="Lato Heavy" charset="0"/>
              </a:rPr>
              <a:t>1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162799" y="5372130"/>
            <a:ext cx="2733441" cy="4616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2400" b="1" dirty="0" smtClean="0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Review Complete</a:t>
            </a:r>
            <a:endParaRPr lang="en-US" sz="2400" b="1" dirty="0">
              <a:solidFill>
                <a:schemeClr val="tx2"/>
              </a:solidFill>
              <a:latin typeface="Lato Black" charset="0"/>
              <a:ea typeface="Lato Black" charset="0"/>
              <a:cs typeface="Lato Black" charset="0"/>
            </a:endParaRPr>
          </a:p>
        </p:txBody>
      </p:sp>
      <p:sp>
        <p:nvSpPr>
          <p:cNvPr id="18" name="Subtitle 2"/>
          <p:cNvSpPr txBox="1">
            <a:spLocks/>
          </p:cNvSpPr>
          <p:nvPr/>
        </p:nvSpPr>
        <p:spPr>
          <a:xfrm>
            <a:off x="2032167" y="3648962"/>
            <a:ext cx="6540333" cy="1091648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3440"/>
              </a:lnSpc>
            </a:pPr>
            <a:r>
              <a:rPr lang="en-US" sz="2200" dirty="0" smtClean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rPr>
              <a:t>Here the Analyst can review the questionnaire responses submitted by Respondent</a:t>
            </a:r>
            <a:endParaRPr lang="en-US" sz="2200" dirty="0">
              <a:solidFill>
                <a:schemeClr val="tx1"/>
              </a:solidFill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981003" y="5067291"/>
            <a:ext cx="898003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9600" b="1" dirty="0">
                <a:solidFill>
                  <a:schemeClr val="accent1"/>
                </a:solidFill>
                <a:latin typeface="Lato Heavy" charset="0"/>
                <a:ea typeface="Lato Heavy" charset="0"/>
                <a:cs typeface="Lato Heavy" charset="0"/>
              </a:rPr>
              <a:t>2</a:t>
            </a:r>
          </a:p>
        </p:txBody>
      </p:sp>
      <p:grpSp>
        <p:nvGrpSpPr>
          <p:cNvPr id="26" name="Group 39"/>
          <p:cNvGrpSpPr/>
          <p:nvPr/>
        </p:nvGrpSpPr>
        <p:grpSpPr>
          <a:xfrm>
            <a:off x="9674226" y="3200401"/>
            <a:ext cx="13639800" cy="8610600"/>
            <a:chOff x="5898415" y="1976415"/>
            <a:chExt cx="5654530" cy="3255020"/>
          </a:xfrm>
        </p:grpSpPr>
        <p:sp>
          <p:nvSpPr>
            <p:cNvPr id="27" name="Freeform 45"/>
            <p:cNvSpPr>
              <a:spLocks/>
            </p:cNvSpPr>
            <p:nvPr/>
          </p:nvSpPr>
          <p:spPr bwMode="auto">
            <a:xfrm>
              <a:off x="5898415" y="5105745"/>
              <a:ext cx="2848207" cy="125690"/>
            </a:xfrm>
            <a:custGeom>
              <a:avLst/>
              <a:gdLst>
                <a:gd name="T0" fmla="*/ 0 w 885"/>
                <a:gd name="T1" fmla="*/ 16 h 39"/>
                <a:gd name="T2" fmla="*/ 78 w 885"/>
                <a:gd name="T3" fmla="*/ 39 h 39"/>
                <a:gd name="T4" fmla="*/ 885 w 885"/>
                <a:gd name="T5" fmla="*/ 39 h 39"/>
                <a:gd name="T6" fmla="*/ 885 w 885"/>
                <a:gd name="T7" fmla="*/ 0 h 39"/>
                <a:gd name="T8" fmla="*/ 0 w 885"/>
                <a:gd name="T9" fmla="*/ 0 h 39"/>
                <a:gd name="T10" fmla="*/ 0 w 885"/>
                <a:gd name="T11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85" h="39">
                  <a:moveTo>
                    <a:pt x="0" y="16"/>
                  </a:moveTo>
                  <a:cubicBezTo>
                    <a:pt x="0" y="23"/>
                    <a:pt x="30" y="39"/>
                    <a:pt x="78" y="39"/>
                  </a:cubicBezTo>
                  <a:cubicBezTo>
                    <a:pt x="126" y="39"/>
                    <a:pt x="885" y="39"/>
                    <a:pt x="885" y="39"/>
                  </a:cubicBezTo>
                  <a:cubicBezTo>
                    <a:pt x="885" y="0"/>
                    <a:pt x="885" y="0"/>
                    <a:pt x="885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6"/>
                  </a:lnTo>
                  <a:close/>
                </a:path>
              </a:pathLst>
            </a:custGeom>
            <a:solidFill>
              <a:srgbClr val="B3B4B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Lato Light" charset="0"/>
              </a:endParaRPr>
            </a:p>
          </p:txBody>
        </p:sp>
        <p:sp>
          <p:nvSpPr>
            <p:cNvPr id="28" name="Freeform 46"/>
            <p:cNvSpPr>
              <a:spLocks/>
            </p:cNvSpPr>
            <p:nvPr/>
          </p:nvSpPr>
          <p:spPr bwMode="auto">
            <a:xfrm>
              <a:off x="8704736" y="5105745"/>
              <a:ext cx="2848207" cy="125690"/>
            </a:xfrm>
            <a:custGeom>
              <a:avLst/>
              <a:gdLst>
                <a:gd name="T0" fmla="*/ 884 w 884"/>
                <a:gd name="T1" fmla="*/ 16 h 39"/>
                <a:gd name="T2" fmla="*/ 806 w 884"/>
                <a:gd name="T3" fmla="*/ 39 h 39"/>
                <a:gd name="T4" fmla="*/ 0 w 884"/>
                <a:gd name="T5" fmla="*/ 39 h 39"/>
                <a:gd name="T6" fmla="*/ 0 w 884"/>
                <a:gd name="T7" fmla="*/ 0 h 39"/>
                <a:gd name="T8" fmla="*/ 884 w 884"/>
                <a:gd name="T9" fmla="*/ 0 h 39"/>
                <a:gd name="T10" fmla="*/ 884 w 884"/>
                <a:gd name="T11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84" h="39">
                  <a:moveTo>
                    <a:pt x="884" y="16"/>
                  </a:moveTo>
                  <a:cubicBezTo>
                    <a:pt x="884" y="23"/>
                    <a:pt x="854" y="39"/>
                    <a:pt x="806" y="39"/>
                  </a:cubicBezTo>
                  <a:cubicBezTo>
                    <a:pt x="758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84" y="0"/>
                    <a:pt x="884" y="0"/>
                    <a:pt x="884" y="0"/>
                  </a:cubicBezTo>
                  <a:lnTo>
                    <a:pt x="884" y="16"/>
                  </a:lnTo>
                  <a:close/>
                </a:path>
              </a:pathLst>
            </a:custGeom>
            <a:solidFill>
              <a:srgbClr val="B3B4B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Lato Light" charset="0"/>
              </a:endParaRPr>
            </a:p>
          </p:txBody>
        </p:sp>
        <p:sp>
          <p:nvSpPr>
            <p:cNvPr id="29" name="Freeform 47"/>
            <p:cNvSpPr>
              <a:spLocks/>
            </p:cNvSpPr>
            <p:nvPr/>
          </p:nvSpPr>
          <p:spPr bwMode="auto">
            <a:xfrm>
              <a:off x="6455812" y="1976415"/>
              <a:ext cx="4581618" cy="3138999"/>
            </a:xfrm>
            <a:custGeom>
              <a:avLst/>
              <a:gdLst>
                <a:gd name="T0" fmla="*/ 1378 w 1423"/>
                <a:gd name="T1" fmla="*/ 0 h 974"/>
                <a:gd name="T2" fmla="*/ 45 w 1423"/>
                <a:gd name="T3" fmla="*/ 0 h 974"/>
                <a:gd name="T4" fmla="*/ 0 w 1423"/>
                <a:gd name="T5" fmla="*/ 45 h 974"/>
                <a:gd name="T6" fmla="*/ 0 w 1423"/>
                <a:gd name="T7" fmla="*/ 218 h 974"/>
                <a:gd name="T8" fmla="*/ 0 w 1423"/>
                <a:gd name="T9" fmla="*/ 929 h 974"/>
                <a:gd name="T10" fmla="*/ 45 w 1423"/>
                <a:gd name="T11" fmla="*/ 974 h 974"/>
                <a:gd name="T12" fmla="*/ 1378 w 1423"/>
                <a:gd name="T13" fmla="*/ 974 h 974"/>
                <a:gd name="T14" fmla="*/ 1423 w 1423"/>
                <a:gd name="T15" fmla="*/ 929 h 974"/>
                <a:gd name="T16" fmla="*/ 1423 w 1423"/>
                <a:gd name="T17" fmla="*/ 45 h 974"/>
                <a:gd name="T18" fmla="*/ 1378 w 1423"/>
                <a:gd name="T19" fmla="*/ 0 h 9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23" h="974">
                  <a:moveTo>
                    <a:pt x="1378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20" y="0"/>
                    <a:pt x="0" y="20"/>
                    <a:pt x="0" y="45"/>
                  </a:cubicBezTo>
                  <a:cubicBezTo>
                    <a:pt x="0" y="218"/>
                    <a:pt x="0" y="218"/>
                    <a:pt x="0" y="218"/>
                  </a:cubicBezTo>
                  <a:cubicBezTo>
                    <a:pt x="0" y="929"/>
                    <a:pt x="0" y="929"/>
                    <a:pt x="0" y="929"/>
                  </a:cubicBezTo>
                  <a:cubicBezTo>
                    <a:pt x="0" y="954"/>
                    <a:pt x="20" y="974"/>
                    <a:pt x="45" y="974"/>
                  </a:cubicBezTo>
                  <a:cubicBezTo>
                    <a:pt x="1378" y="974"/>
                    <a:pt x="1378" y="974"/>
                    <a:pt x="1378" y="974"/>
                  </a:cubicBezTo>
                  <a:cubicBezTo>
                    <a:pt x="1403" y="974"/>
                    <a:pt x="1423" y="954"/>
                    <a:pt x="1423" y="929"/>
                  </a:cubicBezTo>
                  <a:cubicBezTo>
                    <a:pt x="1423" y="45"/>
                    <a:pt x="1423" y="45"/>
                    <a:pt x="1423" y="45"/>
                  </a:cubicBezTo>
                  <a:cubicBezTo>
                    <a:pt x="1423" y="20"/>
                    <a:pt x="1403" y="0"/>
                    <a:pt x="1378" y="0"/>
                  </a:cubicBezTo>
                  <a:close/>
                </a:path>
              </a:pathLst>
            </a:custGeom>
            <a:solidFill>
              <a:srgbClr val="D2D3D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Lato Light" charset="0"/>
              </a:endParaRPr>
            </a:p>
          </p:txBody>
        </p:sp>
        <p:sp>
          <p:nvSpPr>
            <p:cNvPr id="30" name="Freeform 48"/>
            <p:cNvSpPr>
              <a:spLocks/>
            </p:cNvSpPr>
            <p:nvPr/>
          </p:nvSpPr>
          <p:spPr bwMode="auto">
            <a:xfrm>
              <a:off x="6471923" y="1992528"/>
              <a:ext cx="4552622" cy="3106772"/>
            </a:xfrm>
            <a:custGeom>
              <a:avLst/>
              <a:gdLst>
                <a:gd name="T0" fmla="*/ 40 w 1414"/>
                <a:gd name="T1" fmla="*/ 964 h 964"/>
                <a:gd name="T2" fmla="*/ 0 w 1414"/>
                <a:gd name="T3" fmla="*/ 924 h 964"/>
                <a:gd name="T4" fmla="*/ 0 w 1414"/>
                <a:gd name="T5" fmla="*/ 40 h 964"/>
                <a:gd name="T6" fmla="*/ 40 w 1414"/>
                <a:gd name="T7" fmla="*/ 0 h 964"/>
                <a:gd name="T8" fmla="*/ 1373 w 1414"/>
                <a:gd name="T9" fmla="*/ 0 h 964"/>
                <a:gd name="T10" fmla="*/ 1414 w 1414"/>
                <a:gd name="T11" fmla="*/ 40 h 964"/>
                <a:gd name="T12" fmla="*/ 1414 w 1414"/>
                <a:gd name="T13" fmla="*/ 924 h 964"/>
                <a:gd name="T14" fmla="*/ 1373 w 1414"/>
                <a:gd name="T15" fmla="*/ 964 h 964"/>
                <a:gd name="T16" fmla="*/ 40 w 1414"/>
                <a:gd name="T17" fmla="*/ 964 h 9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14" h="964">
                  <a:moveTo>
                    <a:pt x="40" y="964"/>
                  </a:moveTo>
                  <a:cubicBezTo>
                    <a:pt x="18" y="964"/>
                    <a:pt x="0" y="946"/>
                    <a:pt x="0" y="924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1373" y="0"/>
                    <a:pt x="1373" y="0"/>
                    <a:pt x="1373" y="0"/>
                  </a:cubicBezTo>
                  <a:cubicBezTo>
                    <a:pt x="1396" y="0"/>
                    <a:pt x="1414" y="18"/>
                    <a:pt x="1414" y="40"/>
                  </a:cubicBezTo>
                  <a:cubicBezTo>
                    <a:pt x="1414" y="924"/>
                    <a:pt x="1414" y="924"/>
                    <a:pt x="1414" y="924"/>
                  </a:cubicBezTo>
                  <a:cubicBezTo>
                    <a:pt x="1414" y="946"/>
                    <a:pt x="1396" y="964"/>
                    <a:pt x="1373" y="964"/>
                  </a:cubicBezTo>
                  <a:lnTo>
                    <a:pt x="40" y="964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Lato Light" charset="0"/>
              </a:endParaRPr>
            </a:p>
          </p:txBody>
        </p:sp>
        <p:sp>
          <p:nvSpPr>
            <p:cNvPr id="31" name="Rectangle 50"/>
            <p:cNvSpPr>
              <a:spLocks noChangeArrowheads="1"/>
            </p:cNvSpPr>
            <p:nvPr/>
          </p:nvSpPr>
          <p:spPr bwMode="auto">
            <a:xfrm>
              <a:off x="5898415" y="5054180"/>
              <a:ext cx="5654530" cy="10312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Lato Light" charset="0"/>
              </a:endParaRPr>
            </a:p>
          </p:txBody>
        </p:sp>
        <p:sp>
          <p:nvSpPr>
            <p:cNvPr id="32" name="Freeform 51"/>
            <p:cNvSpPr>
              <a:spLocks/>
            </p:cNvSpPr>
            <p:nvPr/>
          </p:nvSpPr>
          <p:spPr bwMode="auto">
            <a:xfrm>
              <a:off x="8318101" y="5054180"/>
              <a:ext cx="811932" cy="58010"/>
            </a:xfrm>
            <a:custGeom>
              <a:avLst/>
              <a:gdLst>
                <a:gd name="T0" fmla="*/ 0 w 252"/>
                <a:gd name="T1" fmla="*/ 0 h 18"/>
                <a:gd name="T2" fmla="*/ 22 w 252"/>
                <a:gd name="T3" fmla="*/ 18 h 18"/>
                <a:gd name="T4" fmla="*/ 230 w 252"/>
                <a:gd name="T5" fmla="*/ 18 h 18"/>
                <a:gd name="T6" fmla="*/ 252 w 252"/>
                <a:gd name="T7" fmla="*/ 0 h 18"/>
                <a:gd name="T8" fmla="*/ 0 w 252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2" h="18">
                  <a:moveTo>
                    <a:pt x="0" y="0"/>
                  </a:moveTo>
                  <a:cubicBezTo>
                    <a:pt x="2" y="10"/>
                    <a:pt x="11" y="18"/>
                    <a:pt x="22" y="18"/>
                  </a:cubicBezTo>
                  <a:cubicBezTo>
                    <a:pt x="230" y="18"/>
                    <a:pt x="230" y="18"/>
                    <a:pt x="230" y="18"/>
                  </a:cubicBezTo>
                  <a:cubicBezTo>
                    <a:pt x="241" y="18"/>
                    <a:pt x="250" y="10"/>
                    <a:pt x="25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B3B4B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Lato Light" charset="0"/>
              </a:endParaRPr>
            </a:p>
          </p:txBody>
        </p:sp>
        <p:sp>
          <p:nvSpPr>
            <p:cNvPr id="33" name="Rectangle 52"/>
            <p:cNvSpPr>
              <a:spLocks noChangeArrowheads="1"/>
            </p:cNvSpPr>
            <p:nvPr/>
          </p:nvSpPr>
          <p:spPr bwMode="auto">
            <a:xfrm>
              <a:off x="6623354" y="2189119"/>
              <a:ext cx="4249758" cy="268458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Lato Light" charset="0"/>
              </a:endParaRPr>
            </a:p>
          </p:txBody>
        </p:sp>
        <p:sp>
          <p:nvSpPr>
            <p:cNvPr id="34" name="Oval 33"/>
            <p:cNvSpPr>
              <a:spLocks noChangeArrowheads="1"/>
            </p:cNvSpPr>
            <p:nvPr/>
          </p:nvSpPr>
          <p:spPr bwMode="auto">
            <a:xfrm>
              <a:off x="8720847" y="2076321"/>
              <a:ext cx="48330" cy="48343"/>
            </a:xfrm>
            <a:prstGeom prst="ellipse">
              <a:avLst/>
            </a:prstGeom>
            <a:solidFill>
              <a:srgbClr val="2C2C2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Lato Light" charset="0"/>
              </a:endParaRPr>
            </a:p>
          </p:txBody>
        </p:sp>
        <p:sp>
          <p:nvSpPr>
            <p:cNvPr id="35" name="Oval 34"/>
            <p:cNvSpPr>
              <a:spLocks noChangeArrowheads="1"/>
            </p:cNvSpPr>
            <p:nvPr/>
          </p:nvSpPr>
          <p:spPr bwMode="auto">
            <a:xfrm>
              <a:off x="8720847" y="2073099"/>
              <a:ext cx="48330" cy="45119"/>
            </a:xfrm>
            <a:prstGeom prst="ellipse">
              <a:avLst/>
            </a:prstGeom>
            <a:solidFill>
              <a:srgbClr val="0A0A0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Lato Light" charset="0"/>
              </a:endParaRPr>
            </a:p>
          </p:txBody>
        </p:sp>
        <p:sp>
          <p:nvSpPr>
            <p:cNvPr id="36" name="Oval 35"/>
            <p:cNvSpPr>
              <a:spLocks noChangeArrowheads="1"/>
            </p:cNvSpPr>
            <p:nvPr/>
          </p:nvSpPr>
          <p:spPr bwMode="auto">
            <a:xfrm>
              <a:off x="8730511" y="2079544"/>
              <a:ext cx="28999" cy="32228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Lato Light" charset="0"/>
              </a:endParaRPr>
            </a:p>
          </p:txBody>
        </p:sp>
        <p:sp>
          <p:nvSpPr>
            <p:cNvPr id="37" name="Oval 36"/>
            <p:cNvSpPr>
              <a:spLocks noChangeArrowheads="1"/>
            </p:cNvSpPr>
            <p:nvPr/>
          </p:nvSpPr>
          <p:spPr bwMode="auto">
            <a:xfrm>
              <a:off x="8736955" y="2089212"/>
              <a:ext cx="16111" cy="16115"/>
            </a:xfrm>
            <a:prstGeom prst="ellipse">
              <a:avLst/>
            </a:prstGeom>
            <a:solidFill>
              <a:srgbClr val="2C99B4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Lato Light" charset="0"/>
              </a:endParaRPr>
            </a:p>
          </p:txBody>
        </p:sp>
        <p:sp>
          <p:nvSpPr>
            <p:cNvPr id="38" name="Freeform 37"/>
            <p:cNvSpPr>
              <a:spLocks/>
            </p:cNvSpPr>
            <p:nvPr/>
          </p:nvSpPr>
          <p:spPr bwMode="auto">
            <a:xfrm>
              <a:off x="8743399" y="2092436"/>
              <a:ext cx="3223" cy="6446"/>
            </a:xfrm>
            <a:custGeom>
              <a:avLst/>
              <a:gdLst>
                <a:gd name="T0" fmla="*/ 1 w 1"/>
                <a:gd name="T1" fmla="*/ 1 h 2"/>
                <a:gd name="T2" fmla="*/ 1 w 1"/>
                <a:gd name="T3" fmla="*/ 2 h 2"/>
                <a:gd name="T4" fmla="*/ 0 w 1"/>
                <a:gd name="T5" fmla="*/ 1 h 2"/>
                <a:gd name="T6" fmla="*/ 1 w 1"/>
                <a:gd name="T7" fmla="*/ 0 h 2"/>
                <a:gd name="T8" fmla="*/ 1 w 1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2">
                  <a:moveTo>
                    <a:pt x="1" y="1"/>
                  </a:moveTo>
                  <a:lnTo>
                    <a:pt x="1" y="2"/>
                  </a:lnTo>
                  <a:lnTo>
                    <a:pt x="0" y="1"/>
                  </a:lnTo>
                  <a:lnTo>
                    <a:pt x="1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Lato Light" charset="0"/>
              </a:endParaRPr>
            </a:p>
          </p:txBody>
        </p:sp>
      </p:grpSp>
      <p:pic>
        <p:nvPicPr>
          <p:cNvPr id="39" name="Picture 38" descr="login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422917" y="3763073"/>
            <a:ext cx="10251223" cy="7105650"/>
          </a:xfrm>
          <a:prstGeom prst="rect">
            <a:avLst/>
          </a:prstGeom>
        </p:spPr>
      </p:pic>
      <p:sp>
        <p:nvSpPr>
          <p:cNvPr id="25" name="Oval 24"/>
          <p:cNvSpPr/>
          <p:nvPr/>
        </p:nvSpPr>
        <p:spPr>
          <a:xfrm>
            <a:off x="23069390" y="523001"/>
            <a:ext cx="859750" cy="859750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2" tIns="45711" rIns="91422" bIns="45711" rtlCol="0" anchor="ctr"/>
          <a:lstStyle/>
          <a:p>
            <a:pPr algn="ctr"/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23109785" y="607069"/>
            <a:ext cx="807966" cy="615480"/>
          </a:xfrm>
          <a:prstGeom prst="rect">
            <a:avLst/>
          </a:prstGeom>
          <a:noFill/>
        </p:spPr>
        <p:txBody>
          <a:bodyPr wrap="none" lIns="182807" tIns="91404" rIns="182807" bIns="91404" rtlCol="0">
            <a:spAutoFit/>
          </a:bodyPr>
          <a:lstStyle/>
          <a:p>
            <a:pPr algn="ctr"/>
            <a:fld id="{260E2A6B-A809-4840-BF14-8648BC0BDF87}" type="slidenum">
              <a:rPr lang="id-ID" sz="2800" b="1" i="0" smtClean="0">
                <a:solidFill>
                  <a:schemeClr val="bg1"/>
                </a:solidFill>
                <a:latin typeface="Lato Bold" charset="0"/>
                <a:cs typeface="Lato Bold" charset="0"/>
              </a:rPr>
              <a:pPr algn="ctr"/>
              <a:t>25</a:t>
            </a:fld>
            <a:endParaRPr lang="id-ID" sz="2800" b="1" i="0" dirty="0">
              <a:solidFill>
                <a:schemeClr val="bg1"/>
              </a:solidFill>
              <a:latin typeface="Lato Bold" charset="0"/>
              <a:cs typeface="Lato Bold" charset="0"/>
            </a:endParaRPr>
          </a:p>
        </p:txBody>
      </p:sp>
      <p:sp>
        <p:nvSpPr>
          <p:cNvPr id="41" name="Subtitle 2"/>
          <p:cNvSpPr txBox="1">
            <a:spLocks/>
          </p:cNvSpPr>
          <p:nvPr/>
        </p:nvSpPr>
        <p:spPr>
          <a:xfrm>
            <a:off x="2037606" y="7766056"/>
            <a:ext cx="5430927" cy="1527664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3440"/>
              </a:lnSpc>
            </a:pPr>
            <a:r>
              <a:rPr lang="en-US" sz="2200" dirty="0" smtClean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rPr>
              <a:t>View Assessment scores based on custom rules set by creation of questionnaires</a:t>
            </a:r>
            <a:endParaRPr lang="en-US" sz="2200" dirty="0">
              <a:solidFill>
                <a:schemeClr val="tx1"/>
              </a:solidFill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168238" y="7304391"/>
            <a:ext cx="1040670" cy="4616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2400" b="1" dirty="0" smtClean="0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Score</a:t>
            </a:r>
            <a:endParaRPr lang="en-US" sz="2400" b="1" dirty="0">
              <a:solidFill>
                <a:schemeClr val="tx2"/>
              </a:solidFill>
              <a:latin typeface="Lato Black" charset="0"/>
              <a:ea typeface="Lato Black" charset="0"/>
              <a:cs typeface="Lato Black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986442" y="6999552"/>
            <a:ext cx="898003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9600" b="1" dirty="0" smtClean="0">
                <a:solidFill>
                  <a:schemeClr val="accent1"/>
                </a:solidFill>
                <a:latin typeface="Lato Heavy" charset="0"/>
                <a:ea typeface="Lato Heavy" charset="0"/>
                <a:cs typeface="Lato Heavy" charset="0"/>
              </a:rPr>
              <a:t>3</a:t>
            </a:r>
            <a:endParaRPr lang="en-US" sz="9600" b="1" dirty="0">
              <a:solidFill>
                <a:schemeClr val="accent1"/>
              </a:solidFill>
              <a:latin typeface="Lato Heavy" charset="0"/>
              <a:ea typeface="Lato Heavy" charset="0"/>
              <a:cs typeface="Lato Heavy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 advClick="0"/>
    </mc:Choice>
    <mc:Fallback>
      <p:transition advClick="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ight Triangle 52"/>
          <p:cNvSpPr/>
          <p:nvPr/>
        </p:nvSpPr>
        <p:spPr>
          <a:xfrm rot="5400000" flipV="1">
            <a:off x="7178665" y="-5952029"/>
            <a:ext cx="11246953" cy="23151016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907330" y="538843"/>
            <a:ext cx="13436692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800" b="1" dirty="0" smtClean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Create CVE Questionnaire</a:t>
            </a: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2032167" y="5833795"/>
            <a:ext cx="5430927" cy="1527664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3440"/>
              </a:lnSpc>
            </a:pPr>
            <a:r>
              <a:rPr lang="en-US" sz="2200" dirty="0" smtClean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rPr>
              <a:t>Show the CVE Vulnerability Questionnaire generated based on selected CVEs</a:t>
            </a:r>
            <a:endParaRPr lang="en-US" sz="2200" dirty="0">
              <a:solidFill>
                <a:schemeClr val="tx1"/>
              </a:solidFill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108373" y="3149200"/>
            <a:ext cx="3967753" cy="4616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2400" b="1" dirty="0" smtClean="0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Create CVE Questionnaires</a:t>
            </a:r>
            <a:endParaRPr lang="en-US" sz="2400" b="1" dirty="0">
              <a:solidFill>
                <a:schemeClr val="tx2"/>
              </a:solidFill>
              <a:latin typeface="Lato Black" charset="0"/>
              <a:ea typeface="Lato Black" charset="0"/>
              <a:cs typeface="Lato Black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981003" y="2855260"/>
            <a:ext cx="898003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9600" b="1" dirty="0">
                <a:solidFill>
                  <a:schemeClr val="accent1"/>
                </a:solidFill>
                <a:latin typeface="Lato Heavy" charset="0"/>
                <a:ea typeface="Lato Heavy" charset="0"/>
                <a:cs typeface="Lato Heavy" charset="0"/>
              </a:rPr>
              <a:t>1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162799" y="5372130"/>
            <a:ext cx="1326004" cy="4616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2400" b="1" dirty="0" smtClean="0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Preview</a:t>
            </a:r>
            <a:endParaRPr lang="en-US" sz="2400" b="1" dirty="0">
              <a:solidFill>
                <a:schemeClr val="tx2"/>
              </a:solidFill>
              <a:latin typeface="Lato Black" charset="0"/>
              <a:ea typeface="Lato Black" charset="0"/>
              <a:cs typeface="Lato Black" charset="0"/>
            </a:endParaRPr>
          </a:p>
        </p:txBody>
      </p:sp>
      <p:sp>
        <p:nvSpPr>
          <p:cNvPr id="18" name="Subtitle 2"/>
          <p:cNvSpPr txBox="1">
            <a:spLocks/>
          </p:cNvSpPr>
          <p:nvPr/>
        </p:nvSpPr>
        <p:spPr>
          <a:xfrm>
            <a:off x="2032167" y="3648962"/>
            <a:ext cx="6540333" cy="1477074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3440"/>
              </a:lnSpc>
            </a:pPr>
            <a:r>
              <a:rPr lang="en-US" sz="2200" dirty="0" smtClean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rPr>
              <a:t>Create a CVE Questionnaire by adding one or more  CVEs and select the necessary predefined options to be added with each questionnaire</a:t>
            </a:r>
            <a:endParaRPr lang="en-US" sz="2200" dirty="0">
              <a:solidFill>
                <a:schemeClr val="tx1"/>
              </a:solidFill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981003" y="5067291"/>
            <a:ext cx="898003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9600" b="1" dirty="0">
                <a:solidFill>
                  <a:schemeClr val="accent1"/>
                </a:solidFill>
                <a:latin typeface="Lato Heavy" charset="0"/>
                <a:ea typeface="Lato Heavy" charset="0"/>
                <a:cs typeface="Lato Heavy" charset="0"/>
              </a:rPr>
              <a:t>2</a:t>
            </a:r>
          </a:p>
        </p:txBody>
      </p:sp>
      <p:sp>
        <p:nvSpPr>
          <p:cNvPr id="25" name="Subtitle 2"/>
          <p:cNvSpPr txBox="1">
            <a:spLocks/>
          </p:cNvSpPr>
          <p:nvPr/>
        </p:nvSpPr>
        <p:spPr>
          <a:xfrm>
            <a:off x="2037606" y="8001009"/>
            <a:ext cx="5430927" cy="1091648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3440"/>
              </a:lnSpc>
            </a:pPr>
            <a:r>
              <a:rPr lang="en-US" sz="2000" dirty="0" smtClean="0"/>
              <a:t>By saving Questionnaire will available on Create Assessments Page</a:t>
            </a:r>
            <a:endParaRPr lang="en-US" sz="2200" dirty="0">
              <a:solidFill>
                <a:schemeClr val="tx1"/>
              </a:solidFill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168238" y="7539344"/>
            <a:ext cx="3101939" cy="4616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2400" b="1" dirty="0" smtClean="0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Share Assessments</a:t>
            </a:r>
            <a:endParaRPr lang="en-US" sz="2400" b="1" dirty="0">
              <a:solidFill>
                <a:schemeClr val="tx2"/>
              </a:solidFill>
              <a:latin typeface="Lato Black" charset="0"/>
              <a:ea typeface="Lato Black" charset="0"/>
              <a:cs typeface="Lato Black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981003" y="7217220"/>
            <a:ext cx="898003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9600" b="1" dirty="0">
                <a:solidFill>
                  <a:schemeClr val="accent1"/>
                </a:solidFill>
                <a:latin typeface="Lato Heavy" charset="0"/>
                <a:ea typeface="Lato Heavy" charset="0"/>
                <a:cs typeface="Lato Heavy" charset="0"/>
              </a:rPr>
              <a:t>3</a:t>
            </a:r>
          </a:p>
        </p:txBody>
      </p:sp>
      <p:grpSp>
        <p:nvGrpSpPr>
          <p:cNvPr id="29" name="Group 39"/>
          <p:cNvGrpSpPr/>
          <p:nvPr/>
        </p:nvGrpSpPr>
        <p:grpSpPr>
          <a:xfrm>
            <a:off x="9674226" y="3200401"/>
            <a:ext cx="13639800" cy="8610600"/>
            <a:chOff x="5898415" y="1976415"/>
            <a:chExt cx="5654530" cy="3255020"/>
          </a:xfrm>
        </p:grpSpPr>
        <p:sp>
          <p:nvSpPr>
            <p:cNvPr id="30" name="Freeform 45"/>
            <p:cNvSpPr>
              <a:spLocks/>
            </p:cNvSpPr>
            <p:nvPr/>
          </p:nvSpPr>
          <p:spPr bwMode="auto">
            <a:xfrm>
              <a:off x="5898415" y="5105745"/>
              <a:ext cx="2848207" cy="125690"/>
            </a:xfrm>
            <a:custGeom>
              <a:avLst/>
              <a:gdLst>
                <a:gd name="T0" fmla="*/ 0 w 885"/>
                <a:gd name="T1" fmla="*/ 16 h 39"/>
                <a:gd name="T2" fmla="*/ 78 w 885"/>
                <a:gd name="T3" fmla="*/ 39 h 39"/>
                <a:gd name="T4" fmla="*/ 885 w 885"/>
                <a:gd name="T5" fmla="*/ 39 h 39"/>
                <a:gd name="T6" fmla="*/ 885 w 885"/>
                <a:gd name="T7" fmla="*/ 0 h 39"/>
                <a:gd name="T8" fmla="*/ 0 w 885"/>
                <a:gd name="T9" fmla="*/ 0 h 39"/>
                <a:gd name="T10" fmla="*/ 0 w 885"/>
                <a:gd name="T11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85" h="39">
                  <a:moveTo>
                    <a:pt x="0" y="16"/>
                  </a:moveTo>
                  <a:cubicBezTo>
                    <a:pt x="0" y="23"/>
                    <a:pt x="30" y="39"/>
                    <a:pt x="78" y="39"/>
                  </a:cubicBezTo>
                  <a:cubicBezTo>
                    <a:pt x="126" y="39"/>
                    <a:pt x="885" y="39"/>
                    <a:pt x="885" y="39"/>
                  </a:cubicBezTo>
                  <a:cubicBezTo>
                    <a:pt x="885" y="0"/>
                    <a:pt x="885" y="0"/>
                    <a:pt x="885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6"/>
                  </a:lnTo>
                  <a:close/>
                </a:path>
              </a:pathLst>
            </a:custGeom>
            <a:solidFill>
              <a:srgbClr val="B3B4B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Lato Light" charset="0"/>
              </a:endParaRPr>
            </a:p>
          </p:txBody>
        </p:sp>
        <p:sp>
          <p:nvSpPr>
            <p:cNvPr id="31" name="Freeform 46"/>
            <p:cNvSpPr>
              <a:spLocks/>
            </p:cNvSpPr>
            <p:nvPr/>
          </p:nvSpPr>
          <p:spPr bwMode="auto">
            <a:xfrm>
              <a:off x="8704736" y="5105745"/>
              <a:ext cx="2848207" cy="125690"/>
            </a:xfrm>
            <a:custGeom>
              <a:avLst/>
              <a:gdLst>
                <a:gd name="T0" fmla="*/ 884 w 884"/>
                <a:gd name="T1" fmla="*/ 16 h 39"/>
                <a:gd name="T2" fmla="*/ 806 w 884"/>
                <a:gd name="T3" fmla="*/ 39 h 39"/>
                <a:gd name="T4" fmla="*/ 0 w 884"/>
                <a:gd name="T5" fmla="*/ 39 h 39"/>
                <a:gd name="T6" fmla="*/ 0 w 884"/>
                <a:gd name="T7" fmla="*/ 0 h 39"/>
                <a:gd name="T8" fmla="*/ 884 w 884"/>
                <a:gd name="T9" fmla="*/ 0 h 39"/>
                <a:gd name="T10" fmla="*/ 884 w 884"/>
                <a:gd name="T11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84" h="39">
                  <a:moveTo>
                    <a:pt x="884" y="16"/>
                  </a:moveTo>
                  <a:cubicBezTo>
                    <a:pt x="884" y="23"/>
                    <a:pt x="854" y="39"/>
                    <a:pt x="806" y="39"/>
                  </a:cubicBezTo>
                  <a:cubicBezTo>
                    <a:pt x="758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84" y="0"/>
                    <a:pt x="884" y="0"/>
                    <a:pt x="884" y="0"/>
                  </a:cubicBezTo>
                  <a:lnTo>
                    <a:pt x="884" y="16"/>
                  </a:lnTo>
                  <a:close/>
                </a:path>
              </a:pathLst>
            </a:custGeom>
            <a:solidFill>
              <a:srgbClr val="B3B4B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Lato Light" charset="0"/>
              </a:endParaRPr>
            </a:p>
          </p:txBody>
        </p:sp>
        <p:sp>
          <p:nvSpPr>
            <p:cNvPr id="32" name="Freeform 47"/>
            <p:cNvSpPr>
              <a:spLocks/>
            </p:cNvSpPr>
            <p:nvPr/>
          </p:nvSpPr>
          <p:spPr bwMode="auto">
            <a:xfrm>
              <a:off x="6455812" y="1976415"/>
              <a:ext cx="4581618" cy="3138999"/>
            </a:xfrm>
            <a:custGeom>
              <a:avLst/>
              <a:gdLst>
                <a:gd name="T0" fmla="*/ 1378 w 1423"/>
                <a:gd name="T1" fmla="*/ 0 h 974"/>
                <a:gd name="T2" fmla="*/ 45 w 1423"/>
                <a:gd name="T3" fmla="*/ 0 h 974"/>
                <a:gd name="T4" fmla="*/ 0 w 1423"/>
                <a:gd name="T5" fmla="*/ 45 h 974"/>
                <a:gd name="T6" fmla="*/ 0 w 1423"/>
                <a:gd name="T7" fmla="*/ 218 h 974"/>
                <a:gd name="T8" fmla="*/ 0 w 1423"/>
                <a:gd name="T9" fmla="*/ 929 h 974"/>
                <a:gd name="T10" fmla="*/ 45 w 1423"/>
                <a:gd name="T11" fmla="*/ 974 h 974"/>
                <a:gd name="T12" fmla="*/ 1378 w 1423"/>
                <a:gd name="T13" fmla="*/ 974 h 974"/>
                <a:gd name="T14" fmla="*/ 1423 w 1423"/>
                <a:gd name="T15" fmla="*/ 929 h 974"/>
                <a:gd name="T16" fmla="*/ 1423 w 1423"/>
                <a:gd name="T17" fmla="*/ 45 h 974"/>
                <a:gd name="T18" fmla="*/ 1378 w 1423"/>
                <a:gd name="T19" fmla="*/ 0 h 9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23" h="974">
                  <a:moveTo>
                    <a:pt x="1378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20" y="0"/>
                    <a:pt x="0" y="20"/>
                    <a:pt x="0" y="45"/>
                  </a:cubicBezTo>
                  <a:cubicBezTo>
                    <a:pt x="0" y="218"/>
                    <a:pt x="0" y="218"/>
                    <a:pt x="0" y="218"/>
                  </a:cubicBezTo>
                  <a:cubicBezTo>
                    <a:pt x="0" y="929"/>
                    <a:pt x="0" y="929"/>
                    <a:pt x="0" y="929"/>
                  </a:cubicBezTo>
                  <a:cubicBezTo>
                    <a:pt x="0" y="954"/>
                    <a:pt x="20" y="974"/>
                    <a:pt x="45" y="974"/>
                  </a:cubicBezTo>
                  <a:cubicBezTo>
                    <a:pt x="1378" y="974"/>
                    <a:pt x="1378" y="974"/>
                    <a:pt x="1378" y="974"/>
                  </a:cubicBezTo>
                  <a:cubicBezTo>
                    <a:pt x="1403" y="974"/>
                    <a:pt x="1423" y="954"/>
                    <a:pt x="1423" y="929"/>
                  </a:cubicBezTo>
                  <a:cubicBezTo>
                    <a:pt x="1423" y="45"/>
                    <a:pt x="1423" y="45"/>
                    <a:pt x="1423" y="45"/>
                  </a:cubicBezTo>
                  <a:cubicBezTo>
                    <a:pt x="1423" y="20"/>
                    <a:pt x="1403" y="0"/>
                    <a:pt x="1378" y="0"/>
                  </a:cubicBezTo>
                  <a:close/>
                </a:path>
              </a:pathLst>
            </a:custGeom>
            <a:solidFill>
              <a:srgbClr val="D2D3D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Lato Light" charset="0"/>
              </a:endParaRPr>
            </a:p>
          </p:txBody>
        </p:sp>
        <p:sp>
          <p:nvSpPr>
            <p:cNvPr id="33" name="Freeform 48"/>
            <p:cNvSpPr>
              <a:spLocks/>
            </p:cNvSpPr>
            <p:nvPr/>
          </p:nvSpPr>
          <p:spPr bwMode="auto">
            <a:xfrm>
              <a:off x="6471923" y="1992528"/>
              <a:ext cx="4552622" cy="3106772"/>
            </a:xfrm>
            <a:custGeom>
              <a:avLst/>
              <a:gdLst>
                <a:gd name="T0" fmla="*/ 40 w 1414"/>
                <a:gd name="T1" fmla="*/ 964 h 964"/>
                <a:gd name="T2" fmla="*/ 0 w 1414"/>
                <a:gd name="T3" fmla="*/ 924 h 964"/>
                <a:gd name="T4" fmla="*/ 0 w 1414"/>
                <a:gd name="T5" fmla="*/ 40 h 964"/>
                <a:gd name="T6" fmla="*/ 40 w 1414"/>
                <a:gd name="T7" fmla="*/ 0 h 964"/>
                <a:gd name="T8" fmla="*/ 1373 w 1414"/>
                <a:gd name="T9" fmla="*/ 0 h 964"/>
                <a:gd name="T10" fmla="*/ 1414 w 1414"/>
                <a:gd name="T11" fmla="*/ 40 h 964"/>
                <a:gd name="T12" fmla="*/ 1414 w 1414"/>
                <a:gd name="T13" fmla="*/ 924 h 964"/>
                <a:gd name="T14" fmla="*/ 1373 w 1414"/>
                <a:gd name="T15" fmla="*/ 964 h 964"/>
                <a:gd name="T16" fmla="*/ 40 w 1414"/>
                <a:gd name="T17" fmla="*/ 964 h 9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14" h="964">
                  <a:moveTo>
                    <a:pt x="40" y="964"/>
                  </a:moveTo>
                  <a:cubicBezTo>
                    <a:pt x="18" y="964"/>
                    <a:pt x="0" y="946"/>
                    <a:pt x="0" y="924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1373" y="0"/>
                    <a:pt x="1373" y="0"/>
                    <a:pt x="1373" y="0"/>
                  </a:cubicBezTo>
                  <a:cubicBezTo>
                    <a:pt x="1396" y="0"/>
                    <a:pt x="1414" y="18"/>
                    <a:pt x="1414" y="40"/>
                  </a:cubicBezTo>
                  <a:cubicBezTo>
                    <a:pt x="1414" y="924"/>
                    <a:pt x="1414" y="924"/>
                    <a:pt x="1414" y="924"/>
                  </a:cubicBezTo>
                  <a:cubicBezTo>
                    <a:pt x="1414" y="946"/>
                    <a:pt x="1396" y="964"/>
                    <a:pt x="1373" y="964"/>
                  </a:cubicBezTo>
                  <a:lnTo>
                    <a:pt x="40" y="964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Lato Light" charset="0"/>
              </a:endParaRPr>
            </a:p>
          </p:txBody>
        </p:sp>
        <p:sp>
          <p:nvSpPr>
            <p:cNvPr id="34" name="Rectangle 50"/>
            <p:cNvSpPr>
              <a:spLocks noChangeArrowheads="1"/>
            </p:cNvSpPr>
            <p:nvPr/>
          </p:nvSpPr>
          <p:spPr bwMode="auto">
            <a:xfrm>
              <a:off x="5898415" y="5054180"/>
              <a:ext cx="5654530" cy="10312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Lato Light" charset="0"/>
              </a:endParaRPr>
            </a:p>
          </p:txBody>
        </p:sp>
        <p:sp>
          <p:nvSpPr>
            <p:cNvPr id="35" name="Freeform 51"/>
            <p:cNvSpPr>
              <a:spLocks/>
            </p:cNvSpPr>
            <p:nvPr/>
          </p:nvSpPr>
          <p:spPr bwMode="auto">
            <a:xfrm>
              <a:off x="8318101" y="5054180"/>
              <a:ext cx="811932" cy="58010"/>
            </a:xfrm>
            <a:custGeom>
              <a:avLst/>
              <a:gdLst>
                <a:gd name="T0" fmla="*/ 0 w 252"/>
                <a:gd name="T1" fmla="*/ 0 h 18"/>
                <a:gd name="T2" fmla="*/ 22 w 252"/>
                <a:gd name="T3" fmla="*/ 18 h 18"/>
                <a:gd name="T4" fmla="*/ 230 w 252"/>
                <a:gd name="T5" fmla="*/ 18 h 18"/>
                <a:gd name="T6" fmla="*/ 252 w 252"/>
                <a:gd name="T7" fmla="*/ 0 h 18"/>
                <a:gd name="T8" fmla="*/ 0 w 252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2" h="18">
                  <a:moveTo>
                    <a:pt x="0" y="0"/>
                  </a:moveTo>
                  <a:cubicBezTo>
                    <a:pt x="2" y="10"/>
                    <a:pt x="11" y="18"/>
                    <a:pt x="22" y="18"/>
                  </a:cubicBezTo>
                  <a:cubicBezTo>
                    <a:pt x="230" y="18"/>
                    <a:pt x="230" y="18"/>
                    <a:pt x="230" y="18"/>
                  </a:cubicBezTo>
                  <a:cubicBezTo>
                    <a:pt x="241" y="18"/>
                    <a:pt x="250" y="10"/>
                    <a:pt x="25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B3B4B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Lato Light" charset="0"/>
              </a:endParaRPr>
            </a:p>
          </p:txBody>
        </p:sp>
        <p:sp>
          <p:nvSpPr>
            <p:cNvPr id="36" name="Rectangle 52"/>
            <p:cNvSpPr>
              <a:spLocks noChangeArrowheads="1"/>
            </p:cNvSpPr>
            <p:nvPr/>
          </p:nvSpPr>
          <p:spPr bwMode="auto">
            <a:xfrm>
              <a:off x="6623354" y="2189119"/>
              <a:ext cx="4249758" cy="268458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Lato Light" charset="0"/>
              </a:endParaRPr>
            </a:p>
          </p:txBody>
        </p:sp>
        <p:sp>
          <p:nvSpPr>
            <p:cNvPr id="37" name="Oval 36"/>
            <p:cNvSpPr>
              <a:spLocks noChangeArrowheads="1"/>
            </p:cNvSpPr>
            <p:nvPr/>
          </p:nvSpPr>
          <p:spPr bwMode="auto">
            <a:xfrm>
              <a:off x="8720847" y="2076321"/>
              <a:ext cx="48330" cy="48343"/>
            </a:xfrm>
            <a:prstGeom prst="ellipse">
              <a:avLst/>
            </a:prstGeom>
            <a:solidFill>
              <a:srgbClr val="2C2C2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Lato Light" charset="0"/>
              </a:endParaRPr>
            </a:p>
          </p:txBody>
        </p:sp>
        <p:sp>
          <p:nvSpPr>
            <p:cNvPr id="38" name="Oval 37"/>
            <p:cNvSpPr>
              <a:spLocks noChangeArrowheads="1"/>
            </p:cNvSpPr>
            <p:nvPr/>
          </p:nvSpPr>
          <p:spPr bwMode="auto">
            <a:xfrm>
              <a:off x="8720847" y="2073099"/>
              <a:ext cx="48330" cy="45119"/>
            </a:xfrm>
            <a:prstGeom prst="ellipse">
              <a:avLst/>
            </a:prstGeom>
            <a:solidFill>
              <a:srgbClr val="0A0A0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Lato Light" charset="0"/>
              </a:endParaRPr>
            </a:p>
          </p:txBody>
        </p:sp>
        <p:sp>
          <p:nvSpPr>
            <p:cNvPr id="39" name="Oval 38"/>
            <p:cNvSpPr>
              <a:spLocks noChangeArrowheads="1"/>
            </p:cNvSpPr>
            <p:nvPr/>
          </p:nvSpPr>
          <p:spPr bwMode="auto">
            <a:xfrm>
              <a:off x="8730511" y="2079544"/>
              <a:ext cx="28999" cy="32228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Lato Light" charset="0"/>
              </a:endParaRPr>
            </a:p>
          </p:txBody>
        </p:sp>
        <p:sp>
          <p:nvSpPr>
            <p:cNvPr id="40" name="Oval 39"/>
            <p:cNvSpPr>
              <a:spLocks noChangeArrowheads="1"/>
            </p:cNvSpPr>
            <p:nvPr/>
          </p:nvSpPr>
          <p:spPr bwMode="auto">
            <a:xfrm>
              <a:off x="8736955" y="2089212"/>
              <a:ext cx="16111" cy="16115"/>
            </a:xfrm>
            <a:prstGeom prst="ellipse">
              <a:avLst/>
            </a:prstGeom>
            <a:solidFill>
              <a:srgbClr val="2C99B4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Lato Light" charset="0"/>
              </a:endParaRPr>
            </a:p>
          </p:txBody>
        </p:sp>
        <p:sp>
          <p:nvSpPr>
            <p:cNvPr id="54" name="Freeform 53"/>
            <p:cNvSpPr>
              <a:spLocks/>
            </p:cNvSpPr>
            <p:nvPr/>
          </p:nvSpPr>
          <p:spPr bwMode="auto">
            <a:xfrm>
              <a:off x="8743399" y="2092436"/>
              <a:ext cx="3223" cy="6446"/>
            </a:xfrm>
            <a:custGeom>
              <a:avLst/>
              <a:gdLst>
                <a:gd name="T0" fmla="*/ 1 w 1"/>
                <a:gd name="T1" fmla="*/ 1 h 2"/>
                <a:gd name="T2" fmla="*/ 1 w 1"/>
                <a:gd name="T3" fmla="*/ 2 h 2"/>
                <a:gd name="T4" fmla="*/ 0 w 1"/>
                <a:gd name="T5" fmla="*/ 1 h 2"/>
                <a:gd name="T6" fmla="*/ 1 w 1"/>
                <a:gd name="T7" fmla="*/ 0 h 2"/>
                <a:gd name="T8" fmla="*/ 1 w 1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2">
                  <a:moveTo>
                    <a:pt x="1" y="1"/>
                  </a:moveTo>
                  <a:lnTo>
                    <a:pt x="1" y="2"/>
                  </a:lnTo>
                  <a:lnTo>
                    <a:pt x="0" y="1"/>
                  </a:lnTo>
                  <a:lnTo>
                    <a:pt x="1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Lato Light" charset="0"/>
              </a:endParaRPr>
            </a:p>
          </p:txBody>
        </p:sp>
      </p:grpSp>
      <p:pic>
        <p:nvPicPr>
          <p:cNvPr id="55" name="Picture 54" descr="login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422918" y="3763073"/>
            <a:ext cx="10132712" cy="7105650"/>
          </a:xfrm>
          <a:prstGeom prst="rect">
            <a:avLst/>
          </a:prstGeom>
        </p:spPr>
      </p:pic>
      <p:sp>
        <p:nvSpPr>
          <p:cNvPr id="28" name="Oval 27"/>
          <p:cNvSpPr/>
          <p:nvPr/>
        </p:nvSpPr>
        <p:spPr>
          <a:xfrm>
            <a:off x="23069390" y="523001"/>
            <a:ext cx="859750" cy="859750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2" tIns="45711" rIns="91422" bIns="45711" rtlCol="0" anchor="ctr"/>
          <a:lstStyle/>
          <a:p>
            <a:pPr algn="ctr"/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23109785" y="607069"/>
            <a:ext cx="807966" cy="615480"/>
          </a:xfrm>
          <a:prstGeom prst="rect">
            <a:avLst/>
          </a:prstGeom>
          <a:noFill/>
        </p:spPr>
        <p:txBody>
          <a:bodyPr wrap="none" lIns="182807" tIns="91404" rIns="182807" bIns="91404" rtlCol="0">
            <a:spAutoFit/>
          </a:bodyPr>
          <a:lstStyle/>
          <a:p>
            <a:pPr algn="ctr"/>
            <a:fld id="{260E2A6B-A809-4840-BF14-8648BC0BDF87}" type="slidenum">
              <a:rPr lang="id-ID" sz="2800" b="1" i="0" smtClean="0">
                <a:solidFill>
                  <a:schemeClr val="bg1"/>
                </a:solidFill>
                <a:latin typeface="Lato Bold" charset="0"/>
                <a:cs typeface="Lato Bold" charset="0"/>
              </a:rPr>
              <a:pPr algn="ctr"/>
              <a:t>26</a:t>
            </a:fld>
            <a:endParaRPr lang="id-ID" sz="2800" b="1" i="0" dirty="0">
              <a:solidFill>
                <a:schemeClr val="bg1"/>
              </a:solidFill>
              <a:latin typeface="Lato Bold" charset="0"/>
              <a:cs typeface="Lato Bold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 advClick="0"/>
    </mc:Choice>
    <mc:Fallback>
      <p:transition advClick="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ight Triangle 52"/>
          <p:cNvSpPr/>
          <p:nvPr/>
        </p:nvSpPr>
        <p:spPr>
          <a:xfrm rot="5400000" flipV="1">
            <a:off x="7178665" y="-5952029"/>
            <a:ext cx="11246953" cy="23151016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907330" y="538843"/>
            <a:ext cx="19443143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800" b="1" dirty="0" smtClean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Create NIST Controls Questionnaire</a:t>
            </a: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2032167" y="5833795"/>
            <a:ext cx="5430927" cy="1527664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3440"/>
              </a:lnSpc>
            </a:pPr>
            <a:r>
              <a:rPr lang="en-US" sz="2200" dirty="0" smtClean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rPr>
              <a:t>Shows the preview questionnaire generated based on the imported controls. </a:t>
            </a:r>
            <a:endParaRPr lang="en-US" sz="2200" dirty="0">
              <a:solidFill>
                <a:schemeClr val="tx1"/>
              </a:solidFill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108373" y="3149200"/>
            <a:ext cx="3331361" cy="4616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2400" b="1" dirty="0" smtClean="0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Create NIST Controls</a:t>
            </a:r>
            <a:endParaRPr lang="en-US" sz="2400" b="1" dirty="0">
              <a:solidFill>
                <a:schemeClr val="tx2"/>
              </a:solidFill>
              <a:latin typeface="Lato Black" charset="0"/>
              <a:ea typeface="Lato Black" charset="0"/>
              <a:cs typeface="Lato Black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981003" y="2855260"/>
            <a:ext cx="898003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9600" b="1" dirty="0">
                <a:solidFill>
                  <a:schemeClr val="accent1"/>
                </a:solidFill>
                <a:latin typeface="Lato Heavy" charset="0"/>
                <a:ea typeface="Lato Heavy" charset="0"/>
                <a:cs typeface="Lato Heavy" charset="0"/>
              </a:rPr>
              <a:t>1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162799" y="5372130"/>
            <a:ext cx="1326004" cy="4616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2400" b="1" dirty="0" smtClean="0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Preview</a:t>
            </a:r>
            <a:endParaRPr lang="en-US" sz="2400" b="1" dirty="0">
              <a:solidFill>
                <a:schemeClr val="tx2"/>
              </a:solidFill>
              <a:latin typeface="Lato Black" charset="0"/>
              <a:ea typeface="Lato Black" charset="0"/>
              <a:cs typeface="Lato Black" charset="0"/>
            </a:endParaRPr>
          </a:p>
        </p:txBody>
      </p:sp>
      <p:sp>
        <p:nvSpPr>
          <p:cNvPr id="18" name="Subtitle 2"/>
          <p:cNvSpPr txBox="1">
            <a:spLocks/>
          </p:cNvSpPr>
          <p:nvPr/>
        </p:nvSpPr>
        <p:spPr>
          <a:xfrm>
            <a:off x="2032167" y="3648962"/>
            <a:ext cx="6540333" cy="1046828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3440"/>
              </a:lnSpc>
            </a:pPr>
            <a:r>
              <a:rPr lang="en-US" sz="2200" dirty="0" smtClean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rPr>
              <a:t>A customized list of NIST 800-53 controls can be imported into Opsfolio Attest</a:t>
            </a:r>
            <a:endParaRPr lang="en-US" sz="2200" dirty="0">
              <a:solidFill>
                <a:schemeClr val="tx1"/>
              </a:solidFill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981003" y="5067291"/>
            <a:ext cx="898003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9600" b="1" dirty="0">
                <a:solidFill>
                  <a:schemeClr val="accent1"/>
                </a:solidFill>
                <a:latin typeface="Lato Heavy" charset="0"/>
                <a:ea typeface="Lato Heavy" charset="0"/>
                <a:cs typeface="Lato Heavy" charset="0"/>
              </a:rPr>
              <a:t>2</a:t>
            </a:r>
          </a:p>
        </p:txBody>
      </p:sp>
      <p:sp>
        <p:nvSpPr>
          <p:cNvPr id="25" name="Subtitle 2"/>
          <p:cNvSpPr txBox="1">
            <a:spLocks/>
          </p:cNvSpPr>
          <p:nvPr/>
        </p:nvSpPr>
        <p:spPr>
          <a:xfrm>
            <a:off x="2037606" y="8001009"/>
            <a:ext cx="5430927" cy="1037274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3440"/>
              </a:lnSpc>
            </a:pPr>
            <a:r>
              <a:rPr lang="en-US" sz="2200" dirty="0" smtClean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rPr>
              <a:t>By saving Questionnaire will available on Create Assessments Page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2168238" y="7539344"/>
            <a:ext cx="2930418" cy="4616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2400" b="1" dirty="0" smtClean="0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Share Assessment</a:t>
            </a:r>
            <a:endParaRPr lang="en-US" sz="2400" b="1" dirty="0">
              <a:solidFill>
                <a:schemeClr val="tx2"/>
              </a:solidFill>
              <a:latin typeface="Lato Black" charset="0"/>
              <a:ea typeface="Lato Black" charset="0"/>
              <a:cs typeface="Lato Black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981003" y="7217220"/>
            <a:ext cx="898003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9600" b="1" dirty="0">
                <a:solidFill>
                  <a:schemeClr val="accent1"/>
                </a:solidFill>
                <a:latin typeface="Lato Heavy" charset="0"/>
                <a:ea typeface="Lato Heavy" charset="0"/>
                <a:cs typeface="Lato Heavy" charset="0"/>
              </a:rPr>
              <a:t>3</a:t>
            </a:r>
          </a:p>
        </p:txBody>
      </p:sp>
      <p:grpSp>
        <p:nvGrpSpPr>
          <p:cNvPr id="28" name="Group 39"/>
          <p:cNvGrpSpPr/>
          <p:nvPr/>
        </p:nvGrpSpPr>
        <p:grpSpPr>
          <a:xfrm>
            <a:off x="9674226" y="3200401"/>
            <a:ext cx="13639800" cy="8610600"/>
            <a:chOff x="5898415" y="1976415"/>
            <a:chExt cx="5654530" cy="3255020"/>
          </a:xfrm>
        </p:grpSpPr>
        <p:sp>
          <p:nvSpPr>
            <p:cNvPr id="29" name="Freeform 45"/>
            <p:cNvSpPr>
              <a:spLocks/>
            </p:cNvSpPr>
            <p:nvPr/>
          </p:nvSpPr>
          <p:spPr bwMode="auto">
            <a:xfrm>
              <a:off x="5898415" y="5105745"/>
              <a:ext cx="2848207" cy="125690"/>
            </a:xfrm>
            <a:custGeom>
              <a:avLst/>
              <a:gdLst>
                <a:gd name="T0" fmla="*/ 0 w 885"/>
                <a:gd name="T1" fmla="*/ 16 h 39"/>
                <a:gd name="T2" fmla="*/ 78 w 885"/>
                <a:gd name="T3" fmla="*/ 39 h 39"/>
                <a:gd name="T4" fmla="*/ 885 w 885"/>
                <a:gd name="T5" fmla="*/ 39 h 39"/>
                <a:gd name="T6" fmla="*/ 885 w 885"/>
                <a:gd name="T7" fmla="*/ 0 h 39"/>
                <a:gd name="T8" fmla="*/ 0 w 885"/>
                <a:gd name="T9" fmla="*/ 0 h 39"/>
                <a:gd name="T10" fmla="*/ 0 w 885"/>
                <a:gd name="T11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85" h="39">
                  <a:moveTo>
                    <a:pt x="0" y="16"/>
                  </a:moveTo>
                  <a:cubicBezTo>
                    <a:pt x="0" y="23"/>
                    <a:pt x="30" y="39"/>
                    <a:pt x="78" y="39"/>
                  </a:cubicBezTo>
                  <a:cubicBezTo>
                    <a:pt x="126" y="39"/>
                    <a:pt x="885" y="39"/>
                    <a:pt x="885" y="39"/>
                  </a:cubicBezTo>
                  <a:cubicBezTo>
                    <a:pt x="885" y="0"/>
                    <a:pt x="885" y="0"/>
                    <a:pt x="885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6"/>
                  </a:lnTo>
                  <a:close/>
                </a:path>
              </a:pathLst>
            </a:custGeom>
            <a:solidFill>
              <a:srgbClr val="B3B4B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Lato Light" charset="0"/>
              </a:endParaRPr>
            </a:p>
          </p:txBody>
        </p:sp>
        <p:sp>
          <p:nvSpPr>
            <p:cNvPr id="41" name="Freeform 46"/>
            <p:cNvSpPr>
              <a:spLocks/>
            </p:cNvSpPr>
            <p:nvPr/>
          </p:nvSpPr>
          <p:spPr bwMode="auto">
            <a:xfrm>
              <a:off x="8704736" y="5105745"/>
              <a:ext cx="2848207" cy="125690"/>
            </a:xfrm>
            <a:custGeom>
              <a:avLst/>
              <a:gdLst>
                <a:gd name="T0" fmla="*/ 884 w 884"/>
                <a:gd name="T1" fmla="*/ 16 h 39"/>
                <a:gd name="T2" fmla="*/ 806 w 884"/>
                <a:gd name="T3" fmla="*/ 39 h 39"/>
                <a:gd name="T4" fmla="*/ 0 w 884"/>
                <a:gd name="T5" fmla="*/ 39 h 39"/>
                <a:gd name="T6" fmla="*/ 0 w 884"/>
                <a:gd name="T7" fmla="*/ 0 h 39"/>
                <a:gd name="T8" fmla="*/ 884 w 884"/>
                <a:gd name="T9" fmla="*/ 0 h 39"/>
                <a:gd name="T10" fmla="*/ 884 w 884"/>
                <a:gd name="T11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84" h="39">
                  <a:moveTo>
                    <a:pt x="884" y="16"/>
                  </a:moveTo>
                  <a:cubicBezTo>
                    <a:pt x="884" y="23"/>
                    <a:pt x="854" y="39"/>
                    <a:pt x="806" y="39"/>
                  </a:cubicBezTo>
                  <a:cubicBezTo>
                    <a:pt x="758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84" y="0"/>
                    <a:pt x="884" y="0"/>
                    <a:pt x="884" y="0"/>
                  </a:cubicBezTo>
                  <a:lnTo>
                    <a:pt x="884" y="16"/>
                  </a:lnTo>
                  <a:close/>
                </a:path>
              </a:pathLst>
            </a:custGeom>
            <a:solidFill>
              <a:srgbClr val="B3B4B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Lato Light" charset="0"/>
              </a:endParaRPr>
            </a:p>
          </p:txBody>
        </p:sp>
        <p:sp>
          <p:nvSpPr>
            <p:cNvPr id="42" name="Freeform 47"/>
            <p:cNvSpPr>
              <a:spLocks/>
            </p:cNvSpPr>
            <p:nvPr/>
          </p:nvSpPr>
          <p:spPr bwMode="auto">
            <a:xfrm>
              <a:off x="6455812" y="1976415"/>
              <a:ext cx="4581618" cy="3138999"/>
            </a:xfrm>
            <a:custGeom>
              <a:avLst/>
              <a:gdLst>
                <a:gd name="T0" fmla="*/ 1378 w 1423"/>
                <a:gd name="T1" fmla="*/ 0 h 974"/>
                <a:gd name="T2" fmla="*/ 45 w 1423"/>
                <a:gd name="T3" fmla="*/ 0 h 974"/>
                <a:gd name="T4" fmla="*/ 0 w 1423"/>
                <a:gd name="T5" fmla="*/ 45 h 974"/>
                <a:gd name="T6" fmla="*/ 0 w 1423"/>
                <a:gd name="T7" fmla="*/ 218 h 974"/>
                <a:gd name="T8" fmla="*/ 0 w 1423"/>
                <a:gd name="T9" fmla="*/ 929 h 974"/>
                <a:gd name="T10" fmla="*/ 45 w 1423"/>
                <a:gd name="T11" fmla="*/ 974 h 974"/>
                <a:gd name="T12" fmla="*/ 1378 w 1423"/>
                <a:gd name="T13" fmla="*/ 974 h 974"/>
                <a:gd name="T14" fmla="*/ 1423 w 1423"/>
                <a:gd name="T15" fmla="*/ 929 h 974"/>
                <a:gd name="T16" fmla="*/ 1423 w 1423"/>
                <a:gd name="T17" fmla="*/ 45 h 974"/>
                <a:gd name="T18" fmla="*/ 1378 w 1423"/>
                <a:gd name="T19" fmla="*/ 0 h 9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23" h="974">
                  <a:moveTo>
                    <a:pt x="1378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20" y="0"/>
                    <a:pt x="0" y="20"/>
                    <a:pt x="0" y="45"/>
                  </a:cubicBezTo>
                  <a:cubicBezTo>
                    <a:pt x="0" y="218"/>
                    <a:pt x="0" y="218"/>
                    <a:pt x="0" y="218"/>
                  </a:cubicBezTo>
                  <a:cubicBezTo>
                    <a:pt x="0" y="929"/>
                    <a:pt x="0" y="929"/>
                    <a:pt x="0" y="929"/>
                  </a:cubicBezTo>
                  <a:cubicBezTo>
                    <a:pt x="0" y="954"/>
                    <a:pt x="20" y="974"/>
                    <a:pt x="45" y="974"/>
                  </a:cubicBezTo>
                  <a:cubicBezTo>
                    <a:pt x="1378" y="974"/>
                    <a:pt x="1378" y="974"/>
                    <a:pt x="1378" y="974"/>
                  </a:cubicBezTo>
                  <a:cubicBezTo>
                    <a:pt x="1403" y="974"/>
                    <a:pt x="1423" y="954"/>
                    <a:pt x="1423" y="929"/>
                  </a:cubicBezTo>
                  <a:cubicBezTo>
                    <a:pt x="1423" y="45"/>
                    <a:pt x="1423" y="45"/>
                    <a:pt x="1423" y="45"/>
                  </a:cubicBezTo>
                  <a:cubicBezTo>
                    <a:pt x="1423" y="20"/>
                    <a:pt x="1403" y="0"/>
                    <a:pt x="1378" y="0"/>
                  </a:cubicBezTo>
                  <a:close/>
                </a:path>
              </a:pathLst>
            </a:custGeom>
            <a:solidFill>
              <a:srgbClr val="D2D3D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Lato Light" charset="0"/>
              </a:endParaRPr>
            </a:p>
          </p:txBody>
        </p:sp>
        <p:sp>
          <p:nvSpPr>
            <p:cNvPr id="43" name="Freeform 48"/>
            <p:cNvSpPr>
              <a:spLocks/>
            </p:cNvSpPr>
            <p:nvPr/>
          </p:nvSpPr>
          <p:spPr bwMode="auto">
            <a:xfrm>
              <a:off x="6471923" y="1992528"/>
              <a:ext cx="4552622" cy="3106772"/>
            </a:xfrm>
            <a:custGeom>
              <a:avLst/>
              <a:gdLst>
                <a:gd name="T0" fmla="*/ 40 w 1414"/>
                <a:gd name="T1" fmla="*/ 964 h 964"/>
                <a:gd name="T2" fmla="*/ 0 w 1414"/>
                <a:gd name="T3" fmla="*/ 924 h 964"/>
                <a:gd name="T4" fmla="*/ 0 w 1414"/>
                <a:gd name="T5" fmla="*/ 40 h 964"/>
                <a:gd name="T6" fmla="*/ 40 w 1414"/>
                <a:gd name="T7" fmla="*/ 0 h 964"/>
                <a:gd name="T8" fmla="*/ 1373 w 1414"/>
                <a:gd name="T9" fmla="*/ 0 h 964"/>
                <a:gd name="T10" fmla="*/ 1414 w 1414"/>
                <a:gd name="T11" fmla="*/ 40 h 964"/>
                <a:gd name="T12" fmla="*/ 1414 w 1414"/>
                <a:gd name="T13" fmla="*/ 924 h 964"/>
                <a:gd name="T14" fmla="*/ 1373 w 1414"/>
                <a:gd name="T15" fmla="*/ 964 h 964"/>
                <a:gd name="T16" fmla="*/ 40 w 1414"/>
                <a:gd name="T17" fmla="*/ 964 h 9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14" h="964">
                  <a:moveTo>
                    <a:pt x="40" y="964"/>
                  </a:moveTo>
                  <a:cubicBezTo>
                    <a:pt x="18" y="964"/>
                    <a:pt x="0" y="946"/>
                    <a:pt x="0" y="924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1373" y="0"/>
                    <a:pt x="1373" y="0"/>
                    <a:pt x="1373" y="0"/>
                  </a:cubicBezTo>
                  <a:cubicBezTo>
                    <a:pt x="1396" y="0"/>
                    <a:pt x="1414" y="18"/>
                    <a:pt x="1414" y="40"/>
                  </a:cubicBezTo>
                  <a:cubicBezTo>
                    <a:pt x="1414" y="924"/>
                    <a:pt x="1414" y="924"/>
                    <a:pt x="1414" y="924"/>
                  </a:cubicBezTo>
                  <a:cubicBezTo>
                    <a:pt x="1414" y="946"/>
                    <a:pt x="1396" y="964"/>
                    <a:pt x="1373" y="964"/>
                  </a:cubicBezTo>
                  <a:lnTo>
                    <a:pt x="40" y="964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Lato Light" charset="0"/>
              </a:endParaRPr>
            </a:p>
          </p:txBody>
        </p:sp>
        <p:sp>
          <p:nvSpPr>
            <p:cNvPr id="44" name="Rectangle 50"/>
            <p:cNvSpPr>
              <a:spLocks noChangeArrowheads="1"/>
            </p:cNvSpPr>
            <p:nvPr/>
          </p:nvSpPr>
          <p:spPr bwMode="auto">
            <a:xfrm>
              <a:off x="5898415" y="5054180"/>
              <a:ext cx="5654530" cy="10312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Lato Light" charset="0"/>
              </a:endParaRPr>
            </a:p>
          </p:txBody>
        </p:sp>
        <p:sp>
          <p:nvSpPr>
            <p:cNvPr id="45" name="Freeform 51"/>
            <p:cNvSpPr>
              <a:spLocks/>
            </p:cNvSpPr>
            <p:nvPr/>
          </p:nvSpPr>
          <p:spPr bwMode="auto">
            <a:xfrm>
              <a:off x="8318101" y="5054180"/>
              <a:ext cx="811932" cy="58010"/>
            </a:xfrm>
            <a:custGeom>
              <a:avLst/>
              <a:gdLst>
                <a:gd name="T0" fmla="*/ 0 w 252"/>
                <a:gd name="T1" fmla="*/ 0 h 18"/>
                <a:gd name="T2" fmla="*/ 22 w 252"/>
                <a:gd name="T3" fmla="*/ 18 h 18"/>
                <a:gd name="T4" fmla="*/ 230 w 252"/>
                <a:gd name="T5" fmla="*/ 18 h 18"/>
                <a:gd name="T6" fmla="*/ 252 w 252"/>
                <a:gd name="T7" fmla="*/ 0 h 18"/>
                <a:gd name="T8" fmla="*/ 0 w 252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2" h="18">
                  <a:moveTo>
                    <a:pt x="0" y="0"/>
                  </a:moveTo>
                  <a:cubicBezTo>
                    <a:pt x="2" y="10"/>
                    <a:pt x="11" y="18"/>
                    <a:pt x="22" y="18"/>
                  </a:cubicBezTo>
                  <a:cubicBezTo>
                    <a:pt x="230" y="18"/>
                    <a:pt x="230" y="18"/>
                    <a:pt x="230" y="18"/>
                  </a:cubicBezTo>
                  <a:cubicBezTo>
                    <a:pt x="241" y="18"/>
                    <a:pt x="250" y="10"/>
                    <a:pt x="25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B3B4B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Lato Light" charset="0"/>
              </a:endParaRPr>
            </a:p>
          </p:txBody>
        </p:sp>
        <p:sp>
          <p:nvSpPr>
            <p:cNvPr id="46" name="Rectangle 52"/>
            <p:cNvSpPr>
              <a:spLocks noChangeArrowheads="1"/>
            </p:cNvSpPr>
            <p:nvPr/>
          </p:nvSpPr>
          <p:spPr bwMode="auto">
            <a:xfrm>
              <a:off x="6623354" y="2189119"/>
              <a:ext cx="4249758" cy="268458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Lato Light" charset="0"/>
              </a:endParaRPr>
            </a:p>
          </p:txBody>
        </p:sp>
        <p:sp>
          <p:nvSpPr>
            <p:cNvPr id="47" name="Oval 46"/>
            <p:cNvSpPr>
              <a:spLocks noChangeArrowheads="1"/>
            </p:cNvSpPr>
            <p:nvPr/>
          </p:nvSpPr>
          <p:spPr bwMode="auto">
            <a:xfrm>
              <a:off x="8720847" y="2076321"/>
              <a:ext cx="48330" cy="48343"/>
            </a:xfrm>
            <a:prstGeom prst="ellipse">
              <a:avLst/>
            </a:prstGeom>
            <a:solidFill>
              <a:srgbClr val="2C2C2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Lato Light" charset="0"/>
              </a:endParaRPr>
            </a:p>
          </p:txBody>
        </p:sp>
        <p:sp>
          <p:nvSpPr>
            <p:cNvPr id="48" name="Oval 47"/>
            <p:cNvSpPr>
              <a:spLocks noChangeArrowheads="1"/>
            </p:cNvSpPr>
            <p:nvPr/>
          </p:nvSpPr>
          <p:spPr bwMode="auto">
            <a:xfrm>
              <a:off x="8720847" y="2073099"/>
              <a:ext cx="48330" cy="45119"/>
            </a:xfrm>
            <a:prstGeom prst="ellipse">
              <a:avLst/>
            </a:prstGeom>
            <a:solidFill>
              <a:srgbClr val="0A0A0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Lato Light" charset="0"/>
              </a:endParaRPr>
            </a:p>
          </p:txBody>
        </p:sp>
        <p:sp>
          <p:nvSpPr>
            <p:cNvPr id="49" name="Oval 48"/>
            <p:cNvSpPr>
              <a:spLocks noChangeArrowheads="1"/>
            </p:cNvSpPr>
            <p:nvPr/>
          </p:nvSpPr>
          <p:spPr bwMode="auto">
            <a:xfrm>
              <a:off x="8730511" y="2079544"/>
              <a:ext cx="28999" cy="32228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Lato Light" charset="0"/>
              </a:endParaRPr>
            </a:p>
          </p:txBody>
        </p:sp>
        <p:sp>
          <p:nvSpPr>
            <p:cNvPr id="50" name="Oval 49"/>
            <p:cNvSpPr>
              <a:spLocks noChangeArrowheads="1"/>
            </p:cNvSpPr>
            <p:nvPr/>
          </p:nvSpPr>
          <p:spPr bwMode="auto">
            <a:xfrm>
              <a:off x="8736955" y="2089212"/>
              <a:ext cx="16111" cy="16115"/>
            </a:xfrm>
            <a:prstGeom prst="ellipse">
              <a:avLst/>
            </a:prstGeom>
            <a:solidFill>
              <a:srgbClr val="2C99B4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Lato Light" charset="0"/>
              </a:endParaRPr>
            </a:p>
          </p:txBody>
        </p:sp>
        <p:sp>
          <p:nvSpPr>
            <p:cNvPr id="51" name="Freeform 50"/>
            <p:cNvSpPr>
              <a:spLocks/>
            </p:cNvSpPr>
            <p:nvPr/>
          </p:nvSpPr>
          <p:spPr bwMode="auto">
            <a:xfrm>
              <a:off x="8743399" y="2092436"/>
              <a:ext cx="3223" cy="6446"/>
            </a:xfrm>
            <a:custGeom>
              <a:avLst/>
              <a:gdLst>
                <a:gd name="T0" fmla="*/ 1 w 1"/>
                <a:gd name="T1" fmla="*/ 1 h 2"/>
                <a:gd name="T2" fmla="*/ 1 w 1"/>
                <a:gd name="T3" fmla="*/ 2 h 2"/>
                <a:gd name="T4" fmla="*/ 0 w 1"/>
                <a:gd name="T5" fmla="*/ 1 h 2"/>
                <a:gd name="T6" fmla="*/ 1 w 1"/>
                <a:gd name="T7" fmla="*/ 0 h 2"/>
                <a:gd name="T8" fmla="*/ 1 w 1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2">
                  <a:moveTo>
                    <a:pt x="1" y="1"/>
                  </a:moveTo>
                  <a:lnTo>
                    <a:pt x="1" y="2"/>
                  </a:lnTo>
                  <a:lnTo>
                    <a:pt x="0" y="1"/>
                  </a:lnTo>
                  <a:lnTo>
                    <a:pt x="1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Lato Light" charset="0"/>
              </a:endParaRPr>
            </a:p>
          </p:txBody>
        </p:sp>
      </p:grpSp>
      <p:pic>
        <p:nvPicPr>
          <p:cNvPr id="52" name="Picture 51" descr="login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422917" y="3763073"/>
            <a:ext cx="10251223" cy="7101617"/>
          </a:xfrm>
          <a:prstGeom prst="rect">
            <a:avLst/>
          </a:prstGeom>
        </p:spPr>
      </p:pic>
      <p:sp>
        <p:nvSpPr>
          <p:cNvPr id="30" name="Oval 29"/>
          <p:cNvSpPr/>
          <p:nvPr/>
        </p:nvSpPr>
        <p:spPr>
          <a:xfrm>
            <a:off x="23069390" y="523001"/>
            <a:ext cx="859750" cy="859750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2" tIns="45711" rIns="91422" bIns="45711" rtlCol="0" anchor="ctr"/>
          <a:lstStyle/>
          <a:p>
            <a:pPr algn="ctr"/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23109785" y="607069"/>
            <a:ext cx="807966" cy="615480"/>
          </a:xfrm>
          <a:prstGeom prst="rect">
            <a:avLst/>
          </a:prstGeom>
          <a:noFill/>
        </p:spPr>
        <p:txBody>
          <a:bodyPr wrap="none" lIns="182807" tIns="91404" rIns="182807" bIns="91404" rtlCol="0">
            <a:spAutoFit/>
          </a:bodyPr>
          <a:lstStyle/>
          <a:p>
            <a:pPr algn="ctr"/>
            <a:fld id="{260E2A6B-A809-4840-BF14-8648BC0BDF87}" type="slidenum">
              <a:rPr lang="id-ID" sz="2800" b="1" i="0" smtClean="0">
                <a:solidFill>
                  <a:schemeClr val="bg1"/>
                </a:solidFill>
                <a:latin typeface="Lato Bold" charset="0"/>
                <a:cs typeface="Lato Bold" charset="0"/>
              </a:rPr>
              <a:pPr algn="ctr"/>
              <a:t>27</a:t>
            </a:fld>
            <a:endParaRPr lang="id-ID" sz="2800" b="1" i="0" dirty="0">
              <a:solidFill>
                <a:schemeClr val="bg1"/>
              </a:solidFill>
              <a:latin typeface="Lato Bold" charset="0"/>
              <a:cs typeface="Lato Bold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 advClick="0"/>
    </mc:Choice>
    <mc:Fallback>
      <p:transition advClick="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ight Triangle 52"/>
          <p:cNvSpPr/>
          <p:nvPr/>
        </p:nvSpPr>
        <p:spPr>
          <a:xfrm rot="5400000" flipV="1">
            <a:off x="7178665" y="-5952029"/>
            <a:ext cx="11246953" cy="23151016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907330" y="538843"/>
            <a:ext cx="19487642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800" b="1" dirty="0" smtClean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Tailor Questionnaire before sending</a:t>
            </a: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2032167" y="5833795"/>
            <a:ext cx="5430927" cy="1527664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3440"/>
              </a:lnSpc>
            </a:pPr>
            <a:r>
              <a:rPr lang="en-US" sz="2200" dirty="0" smtClean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rPr>
              <a:t>After saving assessments analyst able to add answers and attach files to the assessment</a:t>
            </a:r>
            <a:endParaRPr lang="en-US" sz="2200" dirty="0">
              <a:solidFill>
                <a:schemeClr val="tx1"/>
              </a:solidFill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108373" y="3149200"/>
            <a:ext cx="3206134" cy="4616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2400" b="1" dirty="0" smtClean="0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Create Assessments</a:t>
            </a:r>
            <a:endParaRPr lang="en-US" sz="2400" b="1" dirty="0">
              <a:solidFill>
                <a:schemeClr val="tx2"/>
              </a:solidFill>
              <a:latin typeface="Lato Black" charset="0"/>
              <a:ea typeface="Lato Black" charset="0"/>
              <a:cs typeface="Lato Black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981003" y="2855260"/>
            <a:ext cx="898003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9600" b="1" dirty="0">
                <a:solidFill>
                  <a:schemeClr val="accent1"/>
                </a:solidFill>
                <a:latin typeface="Lato Heavy" charset="0"/>
                <a:ea typeface="Lato Heavy" charset="0"/>
                <a:cs typeface="Lato Heavy" charset="0"/>
              </a:rPr>
              <a:t>1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162799" y="5372130"/>
            <a:ext cx="4172361" cy="4616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2400" b="1" dirty="0" smtClean="0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Save &amp; Tailor Assessments</a:t>
            </a:r>
            <a:endParaRPr lang="en-US" sz="2400" b="1" dirty="0">
              <a:solidFill>
                <a:schemeClr val="tx2"/>
              </a:solidFill>
              <a:latin typeface="Lato Black" charset="0"/>
              <a:ea typeface="Lato Black" charset="0"/>
              <a:cs typeface="Lato Black" charset="0"/>
            </a:endParaRPr>
          </a:p>
        </p:txBody>
      </p:sp>
      <p:sp>
        <p:nvSpPr>
          <p:cNvPr id="18" name="Subtitle 2"/>
          <p:cNvSpPr txBox="1">
            <a:spLocks/>
          </p:cNvSpPr>
          <p:nvPr/>
        </p:nvSpPr>
        <p:spPr>
          <a:xfrm>
            <a:off x="2032167" y="3648962"/>
            <a:ext cx="6540333" cy="1091648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3440"/>
              </a:lnSpc>
            </a:pPr>
            <a:r>
              <a:rPr lang="en-US" sz="2200" dirty="0" smtClean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rPr>
              <a:t>Create Assessments from the list of questionnaires available</a:t>
            </a:r>
            <a:endParaRPr lang="en-US" sz="2200" dirty="0">
              <a:solidFill>
                <a:schemeClr val="tx1"/>
              </a:solidFill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981003" y="5067291"/>
            <a:ext cx="898003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9600" b="1" dirty="0">
                <a:solidFill>
                  <a:schemeClr val="accent1"/>
                </a:solidFill>
                <a:latin typeface="Lato Heavy" charset="0"/>
                <a:ea typeface="Lato Heavy" charset="0"/>
                <a:cs typeface="Lato Heavy" charset="0"/>
              </a:rPr>
              <a:t>2</a:t>
            </a:r>
          </a:p>
        </p:txBody>
      </p:sp>
      <p:sp>
        <p:nvSpPr>
          <p:cNvPr id="25" name="Subtitle 2"/>
          <p:cNvSpPr txBox="1">
            <a:spLocks/>
          </p:cNvSpPr>
          <p:nvPr/>
        </p:nvSpPr>
        <p:spPr>
          <a:xfrm>
            <a:off x="2037606" y="8001009"/>
            <a:ext cx="5430927" cy="1091648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3440"/>
              </a:lnSpc>
            </a:pPr>
            <a:r>
              <a:rPr lang="en-US" sz="2200" dirty="0" smtClean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rPr>
              <a:t>By saving Questionnaire will available on to the assessee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2168238" y="7539344"/>
            <a:ext cx="2930418" cy="4616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2400" b="1" dirty="0" smtClean="0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Share Assessment</a:t>
            </a:r>
            <a:endParaRPr lang="en-US" sz="2400" b="1" dirty="0">
              <a:solidFill>
                <a:schemeClr val="tx2"/>
              </a:solidFill>
              <a:latin typeface="Lato Black" charset="0"/>
              <a:ea typeface="Lato Black" charset="0"/>
              <a:cs typeface="Lato Black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981003" y="7217220"/>
            <a:ext cx="898003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9600" b="1" dirty="0">
                <a:solidFill>
                  <a:schemeClr val="accent1"/>
                </a:solidFill>
                <a:latin typeface="Lato Heavy" charset="0"/>
                <a:ea typeface="Lato Heavy" charset="0"/>
                <a:cs typeface="Lato Heavy" charset="0"/>
              </a:rPr>
              <a:t>3</a:t>
            </a:r>
          </a:p>
        </p:txBody>
      </p:sp>
      <p:grpSp>
        <p:nvGrpSpPr>
          <p:cNvPr id="2" name="Group 39"/>
          <p:cNvGrpSpPr/>
          <p:nvPr/>
        </p:nvGrpSpPr>
        <p:grpSpPr>
          <a:xfrm>
            <a:off x="9674226" y="3200401"/>
            <a:ext cx="13639800" cy="8610600"/>
            <a:chOff x="5898415" y="1976415"/>
            <a:chExt cx="5654530" cy="3255020"/>
          </a:xfrm>
        </p:grpSpPr>
        <p:sp>
          <p:nvSpPr>
            <p:cNvPr id="29" name="Freeform 45"/>
            <p:cNvSpPr>
              <a:spLocks/>
            </p:cNvSpPr>
            <p:nvPr/>
          </p:nvSpPr>
          <p:spPr bwMode="auto">
            <a:xfrm>
              <a:off x="5898415" y="5105745"/>
              <a:ext cx="2848207" cy="125690"/>
            </a:xfrm>
            <a:custGeom>
              <a:avLst/>
              <a:gdLst>
                <a:gd name="T0" fmla="*/ 0 w 885"/>
                <a:gd name="T1" fmla="*/ 16 h 39"/>
                <a:gd name="T2" fmla="*/ 78 w 885"/>
                <a:gd name="T3" fmla="*/ 39 h 39"/>
                <a:gd name="T4" fmla="*/ 885 w 885"/>
                <a:gd name="T5" fmla="*/ 39 h 39"/>
                <a:gd name="T6" fmla="*/ 885 w 885"/>
                <a:gd name="T7" fmla="*/ 0 h 39"/>
                <a:gd name="T8" fmla="*/ 0 w 885"/>
                <a:gd name="T9" fmla="*/ 0 h 39"/>
                <a:gd name="T10" fmla="*/ 0 w 885"/>
                <a:gd name="T11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85" h="39">
                  <a:moveTo>
                    <a:pt x="0" y="16"/>
                  </a:moveTo>
                  <a:cubicBezTo>
                    <a:pt x="0" y="23"/>
                    <a:pt x="30" y="39"/>
                    <a:pt x="78" y="39"/>
                  </a:cubicBezTo>
                  <a:cubicBezTo>
                    <a:pt x="126" y="39"/>
                    <a:pt x="885" y="39"/>
                    <a:pt x="885" y="39"/>
                  </a:cubicBezTo>
                  <a:cubicBezTo>
                    <a:pt x="885" y="0"/>
                    <a:pt x="885" y="0"/>
                    <a:pt x="885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6"/>
                  </a:lnTo>
                  <a:close/>
                </a:path>
              </a:pathLst>
            </a:custGeom>
            <a:solidFill>
              <a:srgbClr val="B3B4B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Lato Light" charset="0"/>
              </a:endParaRPr>
            </a:p>
          </p:txBody>
        </p:sp>
        <p:sp>
          <p:nvSpPr>
            <p:cNvPr id="41" name="Freeform 46"/>
            <p:cNvSpPr>
              <a:spLocks/>
            </p:cNvSpPr>
            <p:nvPr/>
          </p:nvSpPr>
          <p:spPr bwMode="auto">
            <a:xfrm>
              <a:off x="8704736" y="5105745"/>
              <a:ext cx="2848207" cy="125690"/>
            </a:xfrm>
            <a:custGeom>
              <a:avLst/>
              <a:gdLst>
                <a:gd name="T0" fmla="*/ 884 w 884"/>
                <a:gd name="T1" fmla="*/ 16 h 39"/>
                <a:gd name="T2" fmla="*/ 806 w 884"/>
                <a:gd name="T3" fmla="*/ 39 h 39"/>
                <a:gd name="T4" fmla="*/ 0 w 884"/>
                <a:gd name="T5" fmla="*/ 39 h 39"/>
                <a:gd name="T6" fmla="*/ 0 w 884"/>
                <a:gd name="T7" fmla="*/ 0 h 39"/>
                <a:gd name="T8" fmla="*/ 884 w 884"/>
                <a:gd name="T9" fmla="*/ 0 h 39"/>
                <a:gd name="T10" fmla="*/ 884 w 884"/>
                <a:gd name="T11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84" h="39">
                  <a:moveTo>
                    <a:pt x="884" y="16"/>
                  </a:moveTo>
                  <a:cubicBezTo>
                    <a:pt x="884" y="23"/>
                    <a:pt x="854" y="39"/>
                    <a:pt x="806" y="39"/>
                  </a:cubicBezTo>
                  <a:cubicBezTo>
                    <a:pt x="758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84" y="0"/>
                    <a:pt x="884" y="0"/>
                    <a:pt x="884" y="0"/>
                  </a:cubicBezTo>
                  <a:lnTo>
                    <a:pt x="884" y="16"/>
                  </a:lnTo>
                  <a:close/>
                </a:path>
              </a:pathLst>
            </a:custGeom>
            <a:solidFill>
              <a:srgbClr val="B3B4B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Lato Light" charset="0"/>
              </a:endParaRPr>
            </a:p>
          </p:txBody>
        </p:sp>
        <p:sp>
          <p:nvSpPr>
            <p:cNvPr id="42" name="Freeform 47"/>
            <p:cNvSpPr>
              <a:spLocks/>
            </p:cNvSpPr>
            <p:nvPr/>
          </p:nvSpPr>
          <p:spPr bwMode="auto">
            <a:xfrm>
              <a:off x="6455812" y="1976415"/>
              <a:ext cx="4581618" cy="3138999"/>
            </a:xfrm>
            <a:custGeom>
              <a:avLst/>
              <a:gdLst>
                <a:gd name="T0" fmla="*/ 1378 w 1423"/>
                <a:gd name="T1" fmla="*/ 0 h 974"/>
                <a:gd name="T2" fmla="*/ 45 w 1423"/>
                <a:gd name="T3" fmla="*/ 0 h 974"/>
                <a:gd name="T4" fmla="*/ 0 w 1423"/>
                <a:gd name="T5" fmla="*/ 45 h 974"/>
                <a:gd name="T6" fmla="*/ 0 w 1423"/>
                <a:gd name="T7" fmla="*/ 218 h 974"/>
                <a:gd name="T8" fmla="*/ 0 w 1423"/>
                <a:gd name="T9" fmla="*/ 929 h 974"/>
                <a:gd name="T10" fmla="*/ 45 w 1423"/>
                <a:gd name="T11" fmla="*/ 974 h 974"/>
                <a:gd name="T12" fmla="*/ 1378 w 1423"/>
                <a:gd name="T13" fmla="*/ 974 h 974"/>
                <a:gd name="T14" fmla="*/ 1423 w 1423"/>
                <a:gd name="T15" fmla="*/ 929 h 974"/>
                <a:gd name="T16" fmla="*/ 1423 w 1423"/>
                <a:gd name="T17" fmla="*/ 45 h 974"/>
                <a:gd name="T18" fmla="*/ 1378 w 1423"/>
                <a:gd name="T19" fmla="*/ 0 h 9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23" h="974">
                  <a:moveTo>
                    <a:pt x="1378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20" y="0"/>
                    <a:pt x="0" y="20"/>
                    <a:pt x="0" y="45"/>
                  </a:cubicBezTo>
                  <a:cubicBezTo>
                    <a:pt x="0" y="218"/>
                    <a:pt x="0" y="218"/>
                    <a:pt x="0" y="218"/>
                  </a:cubicBezTo>
                  <a:cubicBezTo>
                    <a:pt x="0" y="929"/>
                    <a:pt x="0" y="929"/>
                    <a:pt x="0" y="929"/>
                  </a:cubicBezTo>
                  <a:cubicBezTo>
                    <a:pt x="0" y="954"/>
                    <a:pt x="20" y="974"/>
                    <a:pt x="45" y="974"/>
                  </a:cubicBezTo>
                  <a:cubicBezTo>
                    <a:pt x="1378" y="974"/>
                    <a:pt x="1378" y="974"/>
                    <a:pt x="1378" y="974"/>
                  </a:cubicBezTo>
                  <a:cubicBezTo>
                    <a:pt x="1403" y="974"/>
                    <a:pt x="1423" y="954"/>
                    <a:pt x="1423" y="929"/>
                  </a:cubicBezTo>
                  <a:cubicBezTo>
                    <a:pt x="1423" y="45"/>
                    <a:pt x="1423" y="45"/>
                    <a:pt x="1423" y="45"/>
                  </a:cubicBezTo>
                  <a:cubicBezTo>
                    <a:pt x="1423" y="20"/>
                    <a:pt x="1403" y="0"/>
                    <a:pt x="1378" y="0"/>
                  </a:cubicBezTo>
                  <a:close/>
                </a:path>
              </a:pathLst>
            </a:custGeom>
            <a:solidFill>
              <a:srgbClr val="D2D3D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Lato Light" charset="0"/>
              </a:endParaRPr>
            </a:p>
          </p:txBody>
        </p:sp>
        <p:sp>
          <p:nvSpPr>
            <p:cNvPr id="43" name="Freeform 48"/>
            <p:cNvSpPr>
              <a:spLocks/>
            </p:cNvSpPr>
            <p:nvPr/>
          </p:nvSpPr>
          <p:spPr bwMode="auto">
            <a:xfrm>
              <a:off x="6471923" y="1992528"/>
              <a:ext cx="4552622" cy="3106772"/>
            </a:xfrm>
            <a:custGeom>
              <a:avLst/>
              <a:gdLst>
                <a:gd name="T0" fmla="*/ 40 w 1414"/>
                <a:gd name="T1" fmla="*/ 964 h 964"/>
                <a:gd name="T2" fmla="*/ 0 w 1414"/>
                <a:gd name="T3" fmla="*/ 924 h 964"/>
                <a:gd name="T4" fmla="*/ 0 w 1414"/>
                <a:gd name="T5" fmla="*/ 40 h 964"/>
                <a:gd name="T6" fmla="*/ 40 w 1414"/>
                <a:gd name="T7" fmla="*/ 0 h 964"/>
                <a:gd name="T8" fmla="*/ 1373 w 1414"/>
                <a:gd name="T9" fmla="*/ 0 h 964"/>
                <a:gd name="T10" fmla="*/ 1414 w 1414"/>
                <a:gd name="T11" fmla="*/ 40 h 964"/>
                <a:gd name="T12" fmla="*/ 1414 w 1414"/>
                <a:gd name="T13" fmla="*/ 924 h 964"/>
                <a:gd name="T14" fmla="*/ 1373 w 1414"/>
                <a:gd name="T15" fmla="*/ 964 h 964"/>
                <a:gd name="T16" fmla="*/ 40 w 1414"/>
                <a:gd name="T17" fmla="*/ 964 h 9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14" h="964">
                  <a:moveTo>
                    <a:pt x="40" y="964"/>
                  </a:moveTo>
                  <a:cubicBezTo>
                    <a:pt x="18" y="964"/>
                    <a:pt x="0" y="946"/>
                    <a:pt x="0" y="924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1373" y="0"/>
                    <a:pt x="1373" y="0"/>
                    <a:pt x="1373" y="0"/>
                  </a:cubicBezTo>
                  <a:cubicBezTo>
                    <a:pt x="1396" y="0"/>
                    <a:pt x="1414" y="18"/>
                    <a:pt x="1414" y="40"/>
                  </a:cubicBezTo>
                  <a:cubicBezTo>
                    <a:pt x="1414" y="924"/>
                    <a:pt x="1414" y="924"/>
                    <a:pt x="1414" y="924"/>
                  </a:cubicBezTo>
                  <a:cubicBezTo>
                    <a:pt x="1414" y="946"/>
                    <a:pt x="1396" y="964"/>
                    <a:pt x="1373" y="964"/>
                  </a:cubicBezTo>
                  <a:lnTo>
                    <a:pt x="40" y="964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Lato Light" charset="0"/>
              </a:endParaRPr>
            </a:p>
          </p:txBody>
        </p:sp>
        <p:sp>
          <p:nvSpPr>
            <p:cNvPr id="44" name="Rectangle 50"/>
            <p:cNvSpPr>
              <a:spLocks noChangeArrowheads="1"/>
            </p:cNvSpPr>
            <p:nvPr/>
          </p:nvSpPr>
          <p:spPr bwMode="auto">
            <a:xfrm>
              <a:off x="5898415" y="5054180"/>
              <a:ext cx="5654530" cy="10312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Lato Light" charset="0"/>
              </a:endParaRPr>
            </a:p>
          </p:txBody>
        </p:sp>
        <p:sp>
          <p:nvSpPr>
            <p:cNvPr id="45" name="Freeform 51"/>
            <p:cNvSpPr>
              <a:spLocks/>
            </p:cNvSpPr>
            <p:nvPr/>
          </p:nvSpPr>
          <p:spPr bwMode="auto">
            <a:xfrm>
              <a:off x="8318101" y="5054180"/>
              <a:ext cx="811932" cy="58010"/>
            </a:xfrm>
            <a:custGeom>
              <a:avLst/>
              <a:gdLst>
                <a:gd name="T0" fmla="*/ 0 w 252"/>
                <a:gd name="T1" fmla="*/ 0 h 18"/>
                <a:gd name="T2" fmla="*/ 22 w 252"/>
                <a:gd name="T3" fmla="*/ 18 h 18"/>
                <a:gd name="T4" fmla="*/ 230 w 252"/>
                <a:gd name="T5" fmla="*/ 18 h 18"/>
                <a:gd name="T6" fmla="*/ 252 w 252"/>
                <a:gd name="T7" fmla="*/ 0 h 18"/>
                <a:gd name="T8" fmla="*/ 0 w 252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2" h="18">
                  <a:moveTo>
                    <a:pt x="0" y="0"/>
                  </a:moveTo>
                  <a:cubicBezTo>
                    <a:pt x="2" y="10"/>
                    <a:pt x="11" y="18"/>
                    <a:pt x="22" y="18"/>
                  </a:cubicBezTo>
                  <a:cubicBezTo>
                    <a:pt x="230" y="18"/>
                    <a:pt x="230" y="18"/>
                    <a:pt x="230" y="18"/>
                  </a:cubicBezTo>
                  <a:cubicBezTo>
                    <a:pt x="241" y="18"/>
                    <a:pt x="250" y="10"/>
                    <a:pt x="25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B3B4B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Lato Light" charset="0"/>
              </a:endParaRPr>
            </a:p>
          </p:txBody>
        </p:sp>
        <p:sp>
          <p:nvSpPr>
            <p:cNvPr id="46" name="Rectangle 52"/>
            <p:cNvSpPr>
              <a:spLocks noChangeArrowheads="1"/>
            </p:cNvSpPr>
            <p:nvPr/>
          </p:nvSpPr>
          <p:spPr bwMode="auto">
            <a:xfrm>
              <a:off x="6623354" y="2189119"/>
              <a:ext cx="4249758" cy="268458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Lato Light" charset="0"/>
              </a:endParaRPr>
            </a:p>
          </p:txBody>
        </p:sp>
        <p:sp>
          <p:nvSpPr>
            <p:cNvPr id="47" name="Oval 46"/>
            <p:cNvSpPr>
              <a:spLocks noChangeArrowheads="1"/>
            </p:cNvSpPr>
            <p:nvPr/>
          </p:nvSpPr>
          <p:spPr bwMode="auto">
            <a:xfrm>
              <a:off x="8720847" y="2076321"/>
              <a:ext cx="48330" cy="48343"/>
            </a:xfrm>
            <a:prstGeom prst="ellipse">
              <a:avLst/>
            </a:prstGeom>
            <a:solidFill>
              <a:srgbClr val="2C2C2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Lato Light" charset="0"/>
              </a:endParaRPr>
            </a:p>
          </p:txBody>
        </p:sp>
        <p:sp>
          <p:nvSpPr>
            <p:cNvPr id="48" name="Oval 47"/>
            <p:cNvSpPr>
              <a:spLocks noChangeArrowheads="1"/>
            </p:cNvSpPr>
            <p:nvPr/>
          </p:nvSpPr>
          <p:spPr bwMode="auto">
            <a:xfrm>
              <a:off x="8720847" y="2073099"/>
              <a:ext cx="48330" cy="45119"/>
            </a:xfrm>
            <a:prstGeom prst="ellipse">
              <a:avLst/>
            </a:prstGeom>
            <a:solidFill>
              <a:srgbClr val="0A0A0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Lato Light" charset="0"/>
              </a:endParaRPr>
            </a:p>
          </p:txBody>
        </p:sp>
        <p:sp>
          <p:nvSpPr>
            <p:cNvPr id="49" name="Oval 48"/>
            <p:cNvSpPr>
              <a:spLocks noChangeArrowheads="1"/>
            </p:cNvSpPr>
            <p:nvPr/>
          </p:nvSpPr>
          <p:spPr bwMode="auto">
            <a:xfrm>
              <a:off x="8730511" y="2079544"/>
              <a:ext cx="28999" cy="32228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Lato Light" charset="0"/>
              </a:endParaRPr>
            </a:p>
          </p:txBody>
        </p:sp>
        <p:sp>
          <p:nvSpPr>
            <p:cNvPr id="50" name="Oval 49"/>
            <p:cNvSpPr>
              <a:spLocks noChangeArrowheads="1"/>
            </p:cNvSpPr>
            <p:nvPr/>
          </p:nvSpPr>
          <p:spPr bwMode="auto">
            <a:xfrm>
              <a:off x="8736955" y="2089212"/>
              <a:ext cx="16111" cy="16115"/>
            </a:xfrm>
            <a:prstGeom prst="ellipse">
              <a:avLst/>
            </a:prstGeom>
            <a:solidFill>
              <a:srgbClr val="2C99B4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Lato Light" charset="0"/>
              </a:endParaRPr>
            </a:p>
          </p:txBody>
        </p:sp>
        <p:sp>
          <p:nvSpPr>
            <p:cNvPr id="51" name="Freeform 50"/>
            <p:cNvSpPr>
              <a:spLocks/>
            </p:cNvSpPr>
            <p:nvPr/>
          </p:nvSpPr>
          <p:spPr bwMode="auto">
            <a:xfrm>
              <a:off x="8743399" y="2092436"/>
              <a:ext cx="3223" cy="6446"/>
            </a:xfrm>
            <a:custGeom>
              <a:avLst/>
              <a:gdLst>
                <a:gd name="T0" fmla="*/ 1 w 1"/>
                <a:gd name="T1" fmla="*/ 1 h 2"/>
                <a:gd name="T2" fmla="*/ 1 w 1"/>
                <a:gd name="T3" fmla="*/ 2 h 2"/>
                <a:gd name="T4" fmla="*/ 0 w 1"/>
                <a:gd name="T5" fmla="*/ 1 h 2"/>
                <a:gd name="T6" fmla="*/ 1 w 1"/>
                <a:gd name="T7" fmla="*/ 0 h 2"/>
                <a:gd name="T8" fmla="*/ 1 w 1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2">
                  <a:moveTo>
                    <a:pt x="1" y="1"/>
                  </a:moveTo>
                  <a:lnTo>
                    <a:pt x="1" y="2"/>
                  </a:lnTo>
                  <a:lnTo>
                    <a:pt x="0" y="1"/>
                  </a:lnTo>
                  <a:lnTo>
                    <a:pt x="1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Lato Light" charset="0"/>
              </a:endParaRPr>
            </a:p>
          </p:txBody>
        </p:sp>
      </p:grpSp>
      <p:pic>
        <p:nvPicPr>
          <p:cNvPr id="52" name="Picture 51" descr="login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422917" y="3763073"/>
            <a:ext cx="10251223" cy="7101617"/>
          </a:xfrm>
          <a:prstGeom prst="rect">
            <a:avLst/>
          </a:prstGeom>
        </p:spPr>
      </p:pic>
      <p:sp>
        <p:nvSpPr>
          <p:cNvPr id="30" name="Oval 29"/>
          <p:cNvSpPr/>
          <p:nvPr/>
        </p:nvSpPr>
        <p:spPr>
          <a:xfrm>
            <a:off x="23069390" y="523001"/>
            <a:ext cx="859750" cy="859750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2" tIns="45711" rIns="91422" bIns="45711" rtlCol="0" anchor="ctr"/>
          <a:lstStyle/>
          <a:p>
            <a:pPr algn="ctr"/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23109785" y="607069"/>
            <a:ext cx="807966" cy="615480"/>
          </a:xfrm>
          <a:prstGeom prst="rect">
            <a:avLst/>
          </a:prstGeom>
          <a:noFill/>
        </p:spPr>
        <p:txBody>
          <a:bodyPr wrap="none" lIns="182807" tIns="91404" rIns="182807" bIns="91404" rtlCol="0">
            <a:spAutoFit/>
          </a:bodyPr>
          <a:lstStyle/>
          <a:p>
            <a:pPr algn="ctr"/>
            <a:fld id="{260E2A6B-A809-4840-BF14-8648BC0BDF87}" type="slidenum">
              <a:rPr lang="id-ID" sz="2800" b="1" i="0" smtClean="0">
                <a:solidFill>
                  <a:schemeClr val="bg1"/>
                </a:solidFill>
                <a:latin typeface="Lato Bold" charset="0"/>
                <a:cs typeface="Lato Bold" charset="0"/>
              </a:rPr>
              <a:pPr algn="ctr"/>
              <a:t>28</a:t>
            </a:fld>
            <a:endParaRPr lang="id-ID" sz="2800" b="1" i="0" dirty="0">
              <a:solidFill>
                <a:schemeClr val="bg1"/>
              </a:solidFill>
              <a:latin typeface="Lato Bold" charset="0"/>
              <a:cs typeface="Lato Bold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 advClick="0"/>
    </mc:Choice>
    <mc:Fallback>
      <p:transition advClick="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ight Triangle 52"/>
          <p:cNvSpPr/>
          <p:nvPr/>
        </p:nvSpPr>
        <p:spPr>
          <a:xfrm rot="5400000" flipV="1">
            <a:off x="7178665" y="-5952029"/>
            <a:ext cx="11246953" cy="23151016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9457949" y="6134725"/>
            <a:ext cx="5461752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800" b="1" dirty="0" smtClean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Thank you</a:t>
            </a:r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 advClick="0"/>
    </mc:Choice>
    <mc:Fallback>
      <p:transition advClick="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ight Triangle 52"/>
          <p:cNvSpPr/>
          <p:nvPr/>
        </p:nvSpPr>
        <p:spPr>
          <a:xfrm rot="5400000" flipV="1">
            <a:off x="7178665" y="-5952029"/>
            <a:ext cx="11246953" cy="23151016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864761" y="538843"/>
            <a:ext cx="13377188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800" b="1" dirty="0" smtClean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Netspective </a:t>
            </a:r>
            <a:r>
              <a:rPr lang="en-US" sz="8800" b="1" dirty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Attest Login</a:t>
            </a:r>
            <a:endParaRPr lang="id-ID" sz="8800" b="1" dirty="0">
              <a:solidFill>
                <a:schemeClr val="tx2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2032167" y="5833795"/>
            <a:ext cx="5430927" cy="1091648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3440"/>
              </a:lnSpc>
            </a:pPr>
            <a:r>
              <a:rPr lang="en-US" sz="2200" dirty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rPr>
              <a:t>Analyst users can login to </a:t>
            </a:r>
            <a:r>
              <a:rPr lang="en-US" sz="2200" dirty="0" smtClean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rPr>
              <a:t>Netspective Attest to </a:t>
            </a:r>
            <a:r>
              <a:rPr lang="en-US" sz="2200" dirty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rPr>
              <a:t>create </a:t>
            </a:r>
            <a:r>
              <a:rPr lang="en-US" sz="2200" dirty="0" smtClean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rPr>
              <a:t>assessments.</a:t>
            </a:r>
            <a:endParaRPr lang="en-US" sz="2200" dirty="0">
              <a:solidFill>
                <a:schemeClr val="tx1"/>
              </a:solidFill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108373" y="3149200"/>
            <a:ext cx="1157689" cy="4616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2400" b="1" dirty="0" smtClean="0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LOGIN</a:t>
            </a:r>
            <a:endParaRPr lang="en-US" sz="2400" b="1" dirty="0">
              <a:solidFill>
                <a:schemeClr val="tx2"/>
              </a:solidFill>
              <a:latin typeface="Lato Black" charset="0"/>
              <a:ea typeface="Lato Black" charset="0"/>
              <a:cs typeface="Lato Black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981003" y="2855260"/>
            <a:ext cx="898003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9600" b="1" dirty="0">
                <a:solidFill>
                  <a:schemeClr val="accent1"/>
                </a:solidFill>
                <a:latin typeface="Lato Heavy" charset="0"/>
                <a:ea typeface="Lato Heavy" charset="0"/>
                <a:cs typeface="Lato Heavy" charset="0"/>
              </a:rPr>
              <a:t>1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162799" y="5372130"/>
            <a:ext cx="1297150" cy="4616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Analyst</a:t>
            </a:r>
          </a:p>
        </p:txBody>
      </p:sp>
      <p:sp>
        <p:nvSpPr>
          <p:cNvPr id="18" name="Subtitle 2"/>
          <p:cNvSpPr txBox="1">
            <a:spLocks/>
          </p:cNvSpPr>
          <p:nvPr/>
        </p:nvSpPr>
        <p:spPr>
          <a:xfrm>
            <a:off x="2032167" y="3648962"/>
            <a:ext cx="5430927" cy="1091648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3440"/>
              </a:lnSpc>
            </a:pPr>
            <a:r>
              <a:rPr lang="en-US" sz="2200" dirty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rPr>
              <a:t>All users </a:t>
            </a:r>
            <a:r>
              <a:rPr lang="en-US" sz="2200" dirty="0" smtClean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rPr>
              <a:t>can login </a:t>
            </a:r>
            <a:r>
              <a:rPr lang="en-US" sz="2200" dirty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rPr>
              <a:t>to the system with </a:t>
            </a:r>
            <a:r>
              <a:rPr lang="en-US" sz="2200" dirty="0" smtClean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rPr>
              <a:t>their user credentials.</a:t>
            </a:r>
            <a:endParaRPr lang="en-US" sz="2200" dirty="0">
              <a:solidFill>
                <a:schemeClr val="tx1"/>
              </a:solidFill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20" name="Subtitle 2"/>
          <p:cNvSpPr txBox="1">
            <a:spLocks/>
          </p:cNvSpPr>
          <p:nvPr/>
        </p:nvSpPr>
        <p:spPr>
          <a:xfrm>
            <a:off x="2037606" y="8001009"/>
            <a:ext cx="5430927" cy="1091648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3440"/>
              </a:lnSpc>
            </a:pPr>
            <a:r>
              <a:rPr lang="en-US" sz="2200" dirty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rPr>
              <a:t>Assessor </a:t>
            </a:r>
            <a:r>
              <a:rPr lang="en-US" sz="2200" dirty="0" smtClean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rPr>
              <a:t>users </a:t>
            </a:r>
            <a:r>
              <a:rPr lang="en-US" sz="2200" dirty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rPr>
              <a:t>can login to </a:t>
            </a:r>
            <a:r>
              <a:rPr lang="en-US" sz="2200" dirty="0" smtClean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rPr>
              <a:t>Netspective Attest to view the assessments.</a:t>
            </a:r>
            <a:endParaRPr lang="en-US" sz="2200" dirty="0">
              <a:solidFill>
                <a:schemeClr val="tx1"/>
              </a:solidFill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168238" y="7539344"/>
            <a:ext cx="1572866" cy="4616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Assessor</a:t>
            </a:r>
          </a:p>
        </p:txBody>
      </p:sp>
      <p:sp>
        <p:nvSpPr>
          <p:cNvPr id="17" name="Subtitle 2"/>
          <p:cNvSpPr txBox="1">
            <a:spLocks/>
          </p:cNvSpPr>
          <p:nvPr/>
        </p:nvSpPr>
        <p:spPr>
          <a:xfrm>
            <a:off x="2038746" y="10233417"/>
            <a:ext cx="5430927" cy="1527664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3440"/>
              </a:lnSpc>
            </a:pPr>
            <a:r>
              <a:rPr lang="en-US" sz="2200" dirty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rPr>
              <a:t>Assessee </a:t>
            </a:r>
            <a:r>
              <a:rPr lang="en-US" sz="2200" dirty="0" smtClean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rPr>
              <a:t>users </a:t>
            </a:r>
            <a:r>
              <a:rPr lang="en-US" sz="2200" dirty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rPr>
              <a:t>can login to </a:t>
            </a:r>
            <a:r>
              <a:rPr lang="en-US" sz="2200" dirty="0" smtClean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rPr>
              <a:t>Netspective </a:t>
            </a:r>
            <a:r>
              <a:rPr lang="en-US" sz="2200" dirty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rPr>
              <a:t>Attest for doing </a:t>
            </a:r>
            <a:r>
              <a:rPr lang="en-US" sz="2200" dirty="0" smtClean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rPr>
              <a:t>assessments.</a:t>
            </a:r>
            <a:endParaRPr lang="en-US" sz="2200" dirty="0">
              <a:solidFill>
                <a:schemeClr val="tx1"/>
              </a:solidFill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153049" y="9771752"/>
            <a:ext cx="1608133" cy="4616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Assessee</a:t>
            </a:r>
          </a:p>
        </p:txBody>
      </p:sp>
      <p:sp>
        <p:nvSpPr>
          <p:cNvPr id="24" name="Rectangle 23"/>
          <p:cNvSpPr/>
          <p:nvPr/>
        </p:nvSpPr>
        <p:spPr>
          <a:xfrm>
            <a:off x="981003" y="5067291"/>
            <a:ext cx="898003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9600" b="1" dirty="0">
                <a:solidFill>
                  <a:schemeClr val="accent1"/>
                </a:solidFill>
                <a:latin typeface="Lato Heavy" charset="0"/>
                <a:ea typeface="Lato Heavy" charset="0"/>
                <a:cs typeface="Lato Heavy" charset="0"/>
              </a:rPr>
              <a:t>2</a:t>
            </a:r>
          </a:p>
        </p:txBody>
      </p:sp>
      <p:sp>
        <p:nvSpPr>
          <p:cNvPr id="25" name="Rectangle 24"/>
          <p:cNvSpPr/>
          <p:nvPr/>
        </p:nvSpPr>
        <p:spPr>
          <a:xfrm>
            <a:off x="981003" y="7217220"/>
            <a:ext cx="898003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9600" b="1" dirty="0">
                <a:solidFill>
                  <a:schemeClr val="accent1"/>
                </a:solidFill>
                <a:latin typeface="Lato Heavy" charset="0"/>
                <a:ea typeface="Lato Heavy" charset="0"/>
                <a:cs typeface="Lato Heavy" charset="0"/>
              </a:rPr>
              <a:t>3</a:t>
            </a:r>
          </a:p>
        </p:txBody>
      </p:sp>
      <p:sp>
        <p:nvSpPr>
          <p:cNvPr id="26" name="Rectangle 25"/>
          <p:cNvSpPr/>
          <p:nvPr/>
        </p:nvSpPr>
        <p:spPr>
          <a:xfrm>
            <a:off x="981003" y="9454239"/>
            <a:ext cx="898003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9600" b="1" dirty="0">
                <a:solidFill>
                  <a:schemeClr val="accent1"/>
                </a:solidFill>
                <a:latin typeface="Lato Heavy" charset="0"/>
                <a:ea typeface="Lato Heavy" charset="0"/>
                <a:cs typeface="Lato Heavy" charset="0"/>
              </a:rPr>
              <a:t>4</a:t>
            </a:r>
          </a:p>
        </p:txBody>
      </p:sp>
      <p:grpSp>
        <p:nvGrpSpPr>
          <p:cNvPr id="2" name="Group 39"/>
          <p:cNvGrpSpPr/>
          <p:nvPr/>
        </p:nvGrpSpPr>
        <p:grpSpPr>
          <a:xfrm>
            <a:off x="9674226" y="3200401"/>
            <a:ext cx="13639800" cy="8610600"/>
            <a:chOff x="5898415" y="1976415"/>
            <a:chExt cx="5654530" cy="3255020"/>
          </a:xfrm>
        </p:grpSpPr>
        <p:sp>
          <p:nvSpPr>
            <p:cNvPr id="41" name="Freeform 45"/>
            <p:cNvSpPr>
              <a:spLocks/>
            </p:cNvSpPr>
            <p:nvPr/>
          </p:nvSpPr>
          <p:spPr bwMode="auto">
            <a:xfrm>
              <a:off x="5898415" y="5105745"/>
              <a:ext cx="2848207" cy="125690"/>
            </a:xfrm>
            <a:custGeom>
              <a:avLst/>
              <a:gdLst>
                <a:gd name="T0" fmla="*/ 0 w 885"/>
                <a:gd name="T1" fmla="*/ 16 h 39"/>
                <a:gd name="T2" fmla="*/ 78 w 885"/>
                <a:gd name="T3" fmla="*/ 39 h 39"/>
                <a:gd name="T4" fmla="*/ 885 w 885"/>
                <a:gd name="T5" fmla="*/ 39 h 39"/>
                <a:gd name="T6" fmla="*/ 885 w 885"/>
                <a:gd name="T7" fmla="*/ 0 h 39"/>
                <a:gd name="T8" fmla="*/ 0 w 885"/>
                <a:gd name="T9" fmla="*/ 0 h 39"/>
                <a:gd name="T10" fmla="*/ 0 w 885"/>
                <a:gd name="T11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85" h="39">
                  <a:moveTo>
                    <a:pt x="0" y="16"/>
                  </a:moveTo>
                  <a:cubicBezTo>
                    <a:pt x="0" y="23"/>
                    <a:pt x="30" y="39"/>
                    <a:pt x="78" y="39"/>
                  </a:cubicBezTo>
                  <a:cubicBezTo>
                    <a:pt x="126" y="39"/>
                    <a:pt x="885" y="39"/>
                    <a:pt x="885" y="39"/>
                  </a:cubicBezTo>
                  <a:cubicBezTo>
                    <a:pt x="885" y="0"/>
                    <a:pt x="885" y="0"/>
                    <a:pt x="885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6"/>
                  </a:lnTo>
                  <a:close/>
                </a:path>
              </a:pathLst>
            </a:custGeom>
            <a:solidFill>
              <a:srgbClr val="B3B4B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Lato Light" charset="0"/>
              </a:endParaRPr>
            </a:p>
          </p:txBody>
        </p:sp>
        <p:sp>
          <p:nvSpPr>
            <p:cNvPr id="42" name="Freeform 46"/>
            <p:cNvSpPr>
              <a:spLocks/>
            </p:cNvSpPr>
            <p:nvPr/>
          </p:nvSpPr>
          <p:spPr bwMode="auto">
            <a:xfrm>
              <a:off x="8704736" y="5105745"/>
              <a:ext cx="2848207" cy="125690"/>
            </a:xfrm>
            <a:custGeom>
              <a:avLst/>
              <a:gdLst>
                <a:gd name="T0" fmla="*/ 884 w 884"/>
                <a:gd name="T1" fmla="*/ 16 h 39"/>
                <a:gd name="T2" fmla="*/ 806 w 884"/>
                <a:gd name="T3" fmla="*/ 39 h 39"/>
                <a:gd name="T4" fmla="*/ 0 w 884"/>
                <a:gd name="T5" fmla="*/ 39 h 39"/>
                <a:gd name="T6" fmla="*/ 0 w 884"/>
                <a:gd name="T7" fmla="*/ 0 h 39"/>
                <a:gd name="T8" fmla="*/ 884 w 884"/>
                <a:gd name="T9" fmla="*/ 0 h 39"/>
                <a:gd name="T10" fmla="*/ 884 w 884"/>
                <a:gd name="T11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84" h="39">
                  <a:moveTo>
                    <a:pt x="884" y="16"/>
                  </a:moveTo>
                  <a:cubicBezTo>
                    <a:pt x="884" y="23"/>
                    <a:pt x="854" y="39"/>
                    <a:pt x="806" y="39"/>
                  </a:cubicBezTo>
                  <a:cubicBezTo>
                    <a:pt x="758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84" y="0"/>
                    <a:pt x="884" y="0"/>
                    <a:pt x="884" y="0"/>
                  </a:cubicBezTo>
                  <a:lnTo>
                    <a:pt x="884" y="16"/>
                  </a:lnTo>
                  <a:close/>
                </a:path>
              </a:pathLst>
            </a:custGeom>
            <a:solidFill>
              <a:srgbClr val="B3B4B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Lato Light" charset="0"/>
              </a:endParaRPr>
            </a:p>
          </p:txBody>
        </p:sp>
        <p:sp>
          <p:nvSpPr>
            <p:cNvPr id="43" name="Freeform 47"/>
            <p:cNvSpPr>
              <a:spLocks/>
            </p:cNvSpPr>
            <p:nvPr/>
          </p:nvSpPr>
          <p:spPr bwMode="auto">
            <a:xfrm>
              <a:off x="6455812" y="1976415"/>
              <a:ext cx="4581618" cy="3138999"/>
            </a:xfrm>
            <a:custGeom>
              <a:avLst/>
              <a:gdLst>
                <a:gd name="T0" fmla="*/ 1378 w 1423"/>
                <a:gd name="T1" fmla="*/ 0 h 974"/>
                <a:gd name="T2" fmla="*/ 45 w 1423"/>
                <a:gd name="T3" fmla="*/ 0 h 974"/>
                <a:gd name="T4" fmla="*/ 0 w 1423"/>
                <a:gd name="T5" fmla="*/ 45 h 974"/>
                <a:gd name="T6" fmla="*/ 0 w 1423"/>
                <a:gd name="T7" fmla="*/ 218 h 974"/>
                <a:gd name="T8" fmla="*/ 0 w 1423"/>
                <a:gd name="T9" fmla="*/ 929 h 974"/>
                <a:gd name="T10" fmla="*/ 45 w 1423"/>
                <a:gd name="T11" fmla="*/ 974 h 974"/>
                <a:gd name="T12" fmla="*/ 1378 w 1423"/>
                <a:gd name="T13" fmla="*/ 974 h 974"/>
                <a:gd name="T14" fmla="*/ 1423 w 1423"/>
                <a:gd name="T15" fmla="*/ 929 h 974"/>
                <a:gd name="T16" fmla="*/ 1423 w 1423"/>
                <a:gd name="T17" fmla="*/ 45 h 974"/>
                <a:gd name="T18" fmla="*/ 1378 w 1423"/>
                <a:gd name="T19" fmla="*/ 0 h 9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23" h="974">
                  <a:moveTo>
                    <a:pt x="1378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20" y="0"/>
                    <a:pt x="0" y="20"/>
                    <a:pt x="0" y="45"/>
                  </a:cubicBezTo>
                  <a:cubicBezTo>
                    <a:pt x="0" y="218"/>
                    <a:pt x="0" y="218"/>
                    <a:pt x="0" y="218"/>
                  </a:cubicBezTo>
                  <a:cubicBezTo>
                    <a:pt x="0" y="929"/>
                    <a:pt x="0" y="929"/>
                    <a:pt x="0" y="929"/>
                  </a:cubicBezTo>
                  <a:cubicBezTo>
                    <a:pt x="0" y="954"/>
                    <a:pt x="20" y="974"/>
                    <a:pt x="45" y="974"/>
                  </a:cubicBezTo>
                  <a:cubicBezTo>
                    <a:pt x="1378" y="974"/>
                    <a:pt x="1378" y="974"/>
                    <a:pt x="1378" y="974"/>
                  </a:cubicBezTo>
                  <a:cubicBezTo>
                    <a:pt x="1403" y="974"/>
                    <a:pt x="1423" y="954"/>
                    <a:pt x="1423" y="929"/>
                  </a:cubicBezTo>
                  <a:cubicBezTo>
                    <a:pt x="1423" y="45"/>
                    <a:pt x="1423" y="45"/>
                    <a:pt x="1423" y="45"/>
                  </a:cubicBezTo>
                  <a:cubicBezTo>
                    <a:pt x="1423" y="20"/>
                    <a:pt x="1403" y="0"/>
                    <a:pt x="1378" y="0"/>
                  </a:cubicBezTo>
                  <a:close/>
                </a:path>
              </a:pathLst>
            </a:custGeom>
            <a:solidFill>
              <a:srgbClr val="D2D3D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Lato Light" charset="0"/>
              </a:endParaRPr>
            </a:p>
          </p:txBody>
        </p:sp>
        <p:sp>
          <p:nvSpPr>
            <p:cNvPr id="44" name="Freeform 48"/>
            <p:cNvSpPr>
              <a:spLocks/>
            </p:cNvSpPr>
            <p:nvPr/>
          </p:nvSpPr>
          <p:spPr bwMode="auto">
            <a:xfrm>
              <a:off x="6471923" y="1992528"/>
              <a:ext cx="4552622" cy="3106772"/>
            </a:xfrm>
            <a:custGeom>
              <a:avLst/>
              <a:gdLst>
                <a:gd name="T0" fmla="*/ 40 w 1414"/>
                <a:gd name="T1" fmla="*/ 964 h 964"/>
                <a:gd name="T2" fmla="*/ 0 w 1414"/>
                <a:gd name="T3" fmla="*/ 924 h 964"/>
                <a:gd name="T4" fmla="*/ 0 w 1414"/>
                <a:gd name="T5" fmla="*/ 40 h 964"/>
                <a:gd name="T6" fmla="*/ 40 w 1414"/>
                <a:gd name="T7" fmla="*/ 0 h 964"/>
                <a:gd name="T8" fmla="*/ 1373 w 1414"/>
                <a:gd name="T9" fmla="*/ 0 h 964"/>
                <a:gd name="T10" fmla="*/ 1414 w 1414"/>
                <a:gd name="T11" fmla="*/ 40 h 964"/>
                <a:gd name="T12" fmla="*/ 1414 w 1414"/>
                <a:gd name="T13" fmla="*/ 924 h 964"/>
                <a:gd name="T14" fmla="*/ 1373 w 1414"/>
                <a:gd name="T15" fmla="*/ 964 h 964"/>
                <a:gd name="T16" fmla="*/ 40 w 1414"/>
                <a:gd name="T17" fmla="*/ 964 h 9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14" h="964">
                  <a:moveTo>
                    <a:pt x="40" y="964"/>
                  </a:moveTo>
                  <a:cubicBezTo>
                    <a:pt x="18" y="964"/>
                    <a:pt x="0" y="946"/>
                    <a:pt x="0" y="924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1373" y="0"/>
                    <a:pt x="1373" y="0"/>
                    <a:pt x="1373" y="0"/>
                  </a:cubicBezTo>
                  <a:cubicBezTo>
                    <a:pt x="1396" y="0"/>
                    <a:pt x="1414" y="18"/>
                    <a:pt x="1414" y="40"/>
                  </a:cubicBezTo>
                  <a:cubicBezTo>
                    <a:pt x="1414" y="924"/>
                    <a:pt x="1414" y="924"/>
                    <a:pt x="1414" y="924"/>
                  </a:cubicBezTo>
                  <a:cubicBezTo>
                    <a:pt x="1414" y="946"/>
                    <a:pt x="1396" y="964"/>
                    <a:pt x="1373" y="964"/>
                  </a:cubicBezTo>
                  <a:lnTo>
                    <a:pt x="40" y="964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Lato Light" charset="0"/>
              </a:endParaRPr>
            </a:p>
          </p:txBody>
        </p:sp>
        <p:sp>
          <p:nvSpPr>
            <p:cNvPr id="45" name="Rectangle 50"/>
            <p:cNvSpPr>
              <a:spLocks noChangeArrowheads="1"/>
            </p:cNvSpPr>
            <p:nvPr/>
          </p:nvSpPr>
          <p:spPr bwMode="auto">
            <a:xfrm>
              <a:off x="5898415" y="5054180"/>
              <a:ext cx="5654530" cy="10312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Lato Light" charset="0"/>
              </a:endParaRPr>
            </a:p>
          </p:txBody>
        </p:sp>
        <p:sp>
          <p:nvSpPr>
            <p:cNvPr id="46" name="Freeform 51"/>
            <p:cNvSpPr>
              <a:spLocks/>
            </p:cNvSpPr>
            <p:nvPr/>
          </p:nvSpPr>
          <p:spPr bwMode="auto">
            <a:xfrm>
              <a:off x="8318101" y="5054180"/>
              <a:ext cx="811932" cy="58010"/>
            </a:xfrm>
            <a:custGeom>
              <a:avLst/>
              <a:gdLst>
                <a:gd name="T0" fmla="*/ 0 w 252"/>
                <a:gd name="T1" fmla="*/ 0 h 18"/>
                <a:gd name="T2" fmla="*/ 22 w 252"/>
                <a:gd name="T3" fmla="*/ 18 h 18"/>
                <a:gd name="T4" fmla="*/ 230 w 252"/>
                <a:gd name="T5" fmla="*/ 18 h 18"/>
                <a:gd name="T6" fmla="*/ 252 w 252"/>
                <a:gd name="T7" fmla="*/ 0 h 18"/>
                <a:gd name="T8" fmla="*/ 0 w 252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2" h="18">
                  <a:moveTo>
                    <a:pt x="0" y="0"/>
                  </a:moveTo>
                  <a:cubicBezTo>
                    <a:pt x="2" y="10"/>
                    <a:pt x="11" y="18"/>
                    <a:pt x="22" y="18"/>
                  </a:cubicBezTo>
                  <a:cubicBezTo>
                    <a:pt x="230" y="18"/>
                    <a:pt x="230" y="18"/>
                    <a:pt x="230" y="18"/>
                  </a:cubicBezTo>
                  <a:cubicBezTo>
                    <a:pt x="241" y="18"/>
                    <a:pt x="250" y="10"/>
                    <a:pt x="25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B3B4B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Lato Light" charset="0"/>
              </a:endParaRPr>
            </a:p>
          </p:txBody>
        </p:sp>
        <p:sp>
          <p:nvSpPr>
            <p:cNvPr id="47" name="Rectangle 52"/>
            <p:cNvSpPr>
              <a:spLocks noChangeArrowheads="1"/>
            </p:cNvSpPr>
            <p:nvPr/>
          </p:nvSpPr>
          <p:spPr bwMode="auto">
            <a:xfrm>
              <a:off x="6623354" y="2189119"/>
              <a:ext cx="4249758" cy="268458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Lato Light" charset="0"/>
              </a:endParaRPr>
            </a:p>
          </p:txBody>
        </p:sp>
        <p:sp>
          <p:nvSpPr>
            <p:cNvPr id="48" name="Oval 54"/>
            <p:cNvSpPr>
              <a:spLocks noChangeArrowheads="1"/>
            </p:cNvSpPr>
            <p:nvPr/>
          </p:nvSpPr>
          <p:spPr bwMode="auto">
            <a:xfrm>
              <a:off x="8720847" y="2076321"/>
              <a:ext cx="48330" cy="48343"/>
            </a:xfrm>
            <a:prstGeom prst="ellipse">
              <a:avLst/>
            </a:prstGeom>
            <a:solidFill>
              <a:srgbClr val="2C2C2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Lato Light" charset="0"/>
              </a:endParaRPr>
            </a:p>
          </p:txBody>
        </p:sp>
        <p:sp>
          <p:nvSpPr>
            <p:cNvPr id="49" name="Oval 55"/>
            <p:cNvSpPr>
              <a:spLocks noChangeArrowheads="1"/>
            </p:cNvSpPr>
            <p:nvPr/>
          </p:nvSpPr>
          <p:spPr bwMode="auto">
            <a:xfrm>
              <a:off x="8720847" y="2073099"/>
              <a:ext cx="48330" cy="45119"/>
            </a:xfrm>
            <a:prstGeom prst="ellipse">
              <a:avLst/>
            </a:prstGeom>
            <a:solidFill>
              <a:srgbClr val="0A0A0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Lato Light" charset="0"/>
              </a:endParaRPr>
            </a:p>
          </p:txBody>
        </p:sp>
        <p:sp>
          <p:nvSpPr>
            <p:cNvPr id="50" name="Oval 56"/>
            <p:cNvSpPr>
              <a:spLocks noChangeArrowheads="1"/>
            </p:cNvSpPr>
            <p:nvPr/>
          </p:nvSpPr>
          <p:spPr bwMode="auto">
            <a:xfrm>
              <a:off x="8730511" y="2079544"/>
              <a:ext cx="28999" cy="32228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Lato Light" charset="0"/>
              </a:endParaRPr>
            </a:p>
          </p:txBody>
        </p:sp>
        <p:sp>
          <p:nvSpPr>
            <p:cNvPr id="51" name="Oval 57"/>
            <p:cNvSpPr>
              <a:spLocks noChangeArrowheads="1"/>
            </p:cNvSpPr>
            <p:nvPr/>
          </p:nvSpPr>
          <p:spPr bwMode="auto">
            <a:xfrm>
              <a:off x="8736955" y="2089212"/>
              <a:ext cx="16111" cy="16115"/>
            </a:xfrm>
            <a:prstGeom prst="ellipse">
              <a:avLst/>
            </a:prstGeom>
            <a:solidFill>
              <a:srgbClr val="2C99B4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Lato Light" charset="0"/>
              </a:endParaRPr>
            </a:p>
          </p:txBody>
        </p:sp>
        <p:sp>
          <p:nvSpPr>
            <p:cNvPr id="52" name="Freeform 58"/>
            <p:cNvSpPr>
              <a:spLocks/>
            </p:cNvSpPr>
            <p:nvPr/>
          </p:nvSpPr>
          <p:spPr bwMode="auto">
            <a:xfrm>
              <a:off x="8743399" y="2092436"/>
              <a:ext cx="3223" cy="6446"/>
            </a:xfrm>
            <a:custGeom>
              <a:avLst/>
              <a:gdLst>
                <a:gd name="T0" fmla="*/ 1 w 1"/>
                <a:gd name="T1" fmla="*/ 1 h 2"/>
                <a:gd name="T2" fmla="*/ 1 w 1"/>
                <a:gd name="T3" fmla="*/ 2 h 2"/>
                <a:gd name="T4" fmla="*/ 0 w 1"/>
                <a:gd name="T5" fmla="*/ 1 h 2"/>
                <a:gd name="T6" fmla="*/ 1 w 1"/>
                <a:gd name="T7" fmla="*/ 0 h 2"/>
                <a:gd name="T8" fmla="*/ 1 w 1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2">
                  <a:moveTo>
                    <a:pt x="1" y="1"/>
                  </a:moveTo>
                  <a:lnTo>
                    <a:pt x="1" y="2"/>
                  </a:lnTo>
                  <a:lnTo>
                    <a:pt x="0" y="1"/>
                  </a:lnTo>
                  <a:lnTo>
                    <a:pt x="1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Lato Light" charset="0"/>
              </a:endParaRPr>
            </a:p>
          </p:txBody>
        </p:sp>
      </p:grpSp>
      <p:pic>
        <p:nvPicPr>
          <p:cNvPr id="32" name="Picture 31" descr="login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424954" y="3763074"/>
            <a:ext cx="10239375" cy="7101616"/>
          </a:xfrm>
          <a:prstGeom prst="rect">
            <a:avLst/>
          </a:prstGeom>
        </p:spPr>
      </p:pic>
      <p:sp>
        <p:nvSpPr>
          <p:cNvPr id="30" name="Oval 29"/>
          <p:cNvSpPr/>
          <p:nvPr/>
        </p:nvSpPr>
        <p:spPr>
          <a:xfrm>
            <a:off x="23069390" y="523001"/>
            <a:ext cx="859750" cy="859750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2" tIns="45711" rIns="91422" bIns="45711" rtlCol="0" anchor="ctr"/>
          <a:lstStyle/>
          <a:p>
            <a:pPr algn="ctr"/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23109785" y="607069"/>
            <a:ext cx="807966" cy="615480"/>
          </a:xfrm>
          <a:prstGeom prst="rect">
            <a:avLst/>
          </a:prstGeom>
          <a:noFill/>
        </p:spPr>
        <p:txBody>
          <a:bodyPr wrap="none" lIns="182807" tIns="91404" rIns="182807" bIns="91404" rtlCol="0">
            <a:spAutoFit/>
          </a:bodyPr>
          <a:lstStyle/>
          <a:p>
            <a:pPr algn="ctr"/>
            <a:fld id="{260E2A6B-A809-4840-BF14-8648BC0BDF87}" type="slidenum">
              <a:rPr lang="id-ID" sz="2800" b="1" i="0" smtClean="0">
                <a:solidFill>
                  <a:schemeClr val="bg1"/>
                </a:solidFill>
                <a:latin typeface="Lato Bold" charset="0"/>
                <a:cs typeface="Lato Bold" charset="0"/>
              </a:rPr>
              <a:pPr algn="ctr"/>
              <a:t>3</a:t>
            </a:fld>
            <a:endParaRPr lang="id-ID" sz="2800" b="1" i="0" dirty="0">
              <a:solidFill>
                <a:schemeClr val="bg1"/>
              </a:solidFill>
              <a:latin typeface="Lato Bold" charset="0"/>
              <a:cs typeface="Lato Bold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ight Triangle 52"/>
          <p:cNvSpPr/>
          <p:nvPr/>
        </p:nvSpPr>
        <p:spPr>
          <a:xfrm rot="5400000" flipV="1">
            <a:off x="7178665" y="-5952029"/>
            <a:ext cx="11246953" cy="23151016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907330" y="538843"/>
            <a:ext cx="13144945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800" b="1" dirty="0" smtClean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Create Accounts in Attest</a:t>
            </a:r>
            <a:endParaRPr lang="id-ID" sz="8800" b="1" dirty="0">
              <a:solidFill>
                <a:schemeClr val="tx2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2032167" y="5833795"/>
            <a:ext cx="5430927" cy="1527664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3440"/>
              </a:lnSpc>
            </a:pPr>
            <a:r>
              <a:rPr lang="en-US" sz="2200" dirty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rPr>
              <a:t>Super Administrator </a:t>
            </a:r>
            <a:r>
              <a:rPr lang="en-US" sz="2200" dirty="0" smtClean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rPr>
              <a:t>can create accounts for the Analyst, Assessor and Assessee.</a:t>
            </a:r>
            <a:endParaRPr lang="en-US" sz="2200" dirty="0">
              <a:solidFill>
                <a:schemeClr val="tx1"/>
              </a:solidFill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108373" y="3149200"/>
            <a:ext cx="4201791" cy="4616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2400" b="1" dirty="0" smtClean="0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Login as Super Administrator</a:t>
            </a:r>
            <a:endParaRPr lang="en-US" sz="2400" b="1" dirty="0">
              <a:solidFill>
                <a:schemeClr val="tx2"/>
              </a:solidFill>
              <a:latin typeface="Lato Black" charset="0"/>
              <a:ea typeface="Lato Black" charset="0"/>
              <a:cs typeface="Lato Black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981003" y="2855260"/>
            <a:ext cx="898003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9600" b="1" dirty="0">
                <a:solidFill>
                  <a:schemeClr val="accent1"/>
                </a:solidFill>
                <a:latin typeface="Lato Heavy" charset="0"/>
                <a:ea typeface="Lato Heavy" charset="0"/>
                <a:cs typeface="Lato Heavy" charset="0"/>
              </a:rPr>
              <a:t>1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162799" y="5372130"/>
            <a:ext cx="1487908" cy="4616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2400" b="1" dirty="0" smtClean="0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Accounts</a:t>
            </a:r>
            <a:endParaRPr lang="en-US" sz="2400" b="1" dirty="0">
              <a:solidFill>
                <a:schemeClr val="tx2"/>
              </a:solidFill>
              <a:latin typeface="Lato Black" charset="0"/>
              <a:ea typeface="Lato Black" charset="0"/>
              <a:cs typeface="Lato Black" charset="0"/>
            </a:endParaRPr>
          </a:p>
        </p:txBody>
      </p:sp>
      <p:sp>
        <p:nvSpPr>
          <p:cNvPr id="18" name="Subtitle 2"/>
          <p:cNvSpPr txBox="1">
            <a:spLocks/>
          </p:cNvSpPr>
          <p:nvPr/>
        </p:nvSpPr>
        <p:spPr>
          <a:xfrm>
            <a:off x="2032167" y="3648962"/>
            <a:ext cx="5430927" cy="1091648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3440"/>
              </a:lnSpc>
            </a:pPr>
            <a:r>
              <a:rPr lang="en-US" sz="2200" dirty="0" smtClean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rPr>
              <a:t>Login </a:t>
            </a:r>
            <a:r>
              <a:rPr lang="en-US" sz="2200" dirty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rPr>
              <a:t>a</a:t>
            </a:r>
            <a:r>
              <a:rPr lang="en-US" sz="2200" dirty="0" smtClean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rPr>
              <a:t>s Super Administrator to create accounts.</a:t>
            </a:r>
            <a:endParaRPr lang="en-US" sz="2200" dirty="0">
              <a:solidFill>
                <a:schemeClr val="tx1"/>
              </a:solidFill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20" name="Subtitle 2"/>
          <p:cNvSpPr txBox="1">
            <a:spLocks/>
          </p:cNvSpPr>
          <p:nvPr/>
        </p:nvSpPr>
        <p:spPr>
          <a:xfrm>
            <a:off x="2037606" y="8001009"/>
            <a:ext cx="5430927" cy="1091648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3440"/>
              </a:lnSpc>
            </a:pPr>
            <a:r>
              <a:rPr lang="en-US" sz="2200" dirty="0" smtClean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rPr>
              <a:t>Analyst users can invite an Assessee to join an Account .</a:t>
            </a:r>
            <a:endParaRPr lang="en-US" sz="2200" dirty="0">
              <a:solidFill>
                <a:schemeClr val="tx1"/>
              </a:solidFill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168238" y="7539344"/>
            <a:ext cx="1197764" cy="4616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2400" b="1" dirty="0" smtClean="0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Sign up</a:t>
            </a:r>
            <a:endParaRPr lang="en-US" sz="2400" b="1" dirty="0">
              <a:solidFill>
                <a:schemeClr val="tx2"/>
              </a:solidFill>
              <a:latin typeface="Lato Black" charset="0"/>
              <a:ea typeface="Lato Black" charset="0"/>
              <a:cs typeface="Lato Black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981003" y="5067291"/>
            <a:ext cx="898003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9600" b="1" dirty="0">
                <a:solidFill>
                  <a:schemeClr val="accent1"/>
                </a:solidFill>
                <a:latin typeface="Lato Heavy" charset="0"/>
                <a:ea typeface="Lato Heavy" charset="0"/>
                <a:cs typeface="Lato Heavy" charset="0"/>
              </a:rPr>
              <a:t>2</a:t>
            </a:r>
          </a:p>
        </p:txBody>
      </p:sp>
      <p:sp>
        <p:nvSpPr>
          <p:cNvPr id="25" name="Rectangle 24"/>
          <p:cNvSpPr/>
          <p:nvPr/>
        </p:nvSpPr>
        <p:spPr>
          <a:xfrm>
            <a:off x="981003" y="7217220"/>
            <a:ext cx="898003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9600" b="1" dirty="0">
                <a:solidFill>
                  <a:schemeClr val="accent1"/>
                </a:solidFill>
                <a:latin typeface="Lato Heavy" charset="0"/>
                <a:ea typeface="Lato Heavy" charset="0"/>
                <a:cs typeface="Lato Heavy" charset="0"/>
              </a:rPr>
              <a:t>3</a:t>
            </a:r>
          </a:p>
        </p:txBody>
      </p:sp>
      <p:sp>
        <p:nvSpPr>
          <p:cNvPr id="31" name="Subtitle 2">
            <a:extLst>
              <a:ext uri="{FF2B5EF4-FFF2-40B4-BE49-F238E27FC236}">
                <a16:creationId xmlns="" xmlns:a16="http://schemas.microsoft.com/office/drawing/2014/main" id="{7D196DB2-A0E0-44BA-B10C-B902769DE0CD}"/>
              </a:ext>
            </a:extLst>
          </p:cNvPr>
          <p:cNvSpPr txBox="1">
            <a:spLocks/>
          </p:cNvSpPr>
          <p:nvPr/>
        </p:nvSpPr>
        <p:spPr>
          <a:xfrm>
            <a:off x="987467" y="1789445"/>
            <a:ext cx="10413112" cy="756236"/>
          </a:xfrm>
          <a:prstGeom prst="rect">
            <a:avLst/>
          </a:prstGeom>
        </p:spPr>
        <p:txBody>
          <a:bodyPr vert="horz" wrap="non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200" dirty="0" smtClean="0"/>
              <a:t>Super Administrator creates accounts </a:t>
            </a:r>
            <a:r>
              <a:rPr lang="en-US" sz="3200" dirty="0"/>
              <a:t>for </a:t>
            </a:r>
            <a:r>
              <a:rPr lang="en-US" sz="3200" dirty="0" smtClean="0"/>
              <a:t>organizations</a:t>
            </a:r>
            <a:endParaRPr lang="en-US" sz="3100" dirty="0">
              <a:latin typeface="Lato Light"/>
              <a:cs typeface="Lato Light"/>
            </a:endParaRPr>
          </a:p>
        </p:txBody>
      </p:sp>
      <p:grpSp>
        <p:nvGrpSpPr>
          <p:cNvPr id="61" name="Group 39"/>
          <p:cNvGrpSpPr/>
          <p:nvPr/>
        </p:nvGrpSpPr>
        <p:grpSpPr>
          <a:xfrm>
            <a:off x="9674226" y="3200401"/>
            <a:ext cx="13639800" cy="8610600"/>
            <a:chOff x="5898415" y="1976415"/>
            <a:chExt cx="5654530" cy="3255020"/>
          </a:xfrm>
        </p:grpSpPr>
        <p:sp>
          <p:nvSpPr>
            <p:cNvPr id="62" name="Freeform 45"/>
            <p:cNvSpPr>
              <a:spLocks/>
            </p:cNvSpPr>
            <p:nvPr/>
          </p:nvSpPr>
          <p:spPr bwMode="auto">
            <a:xfrm>
              <a:off x="5898415" y="5105745"/>
              <a:ext cx="2848207" cy="125690"/>
            </a:xfrm>
            <a:custGeom>
              <a:avLst/>
              <a:gdLst>
                <a:gd name="T0" fmla="*/ 0 w 885"/>
                <a:gd name="T1" fmla="*/ 16 h 39"/>
                <a:gd name="T2" fmla="*/ 78 w 885"/>
                <a:gd name="T3" fmla="*/ 39 h 39"/>
                <a:gd name="T4" fmla="*/ 885 w 885"/>
                <a:gd name="T5" fmla="*/ 39 h 39"/>
                <a:gd name="T6" fmla="*/ 885 w 885"/>
                <a:gd name="T7" fmla="*/ 0 h 39"/>
                <a:gd name="T8" fmla="*/ 0 w 885"/>
                <a:gd name="T9" fmla="*/ 0 h 39"/>
                <a:gd name="T10" fmla="*/ 0 w 885"/>
                <a:gd name="T11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85" h="39">
                  <a:moveTo>
                    <a:pt x="0" y="16"/>
                  </a:moveTo>
                  <a:cubicBezTo>
                    <a:pt x="0" y="23"/>
                    <a:pt x="30" y="39"/>
                    <a:pt x="78" y="39"/>
                  </a:cubicBezTo>
                  <a:cubicBezTo>
                    <a:pt x="126" y="39"/>
                    <a:pt x="885" y="39"/>
                    <a:pt x="885" y="39"/>
                  </a:cubicBezTo>
                  <a:cubicBezTo>
                    <a:pt x="885" y="0"/>
                    <a:pt x="885" y="0"/>
                    <a:pt x="885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6"/>
                  </a:lnTo>
                  <a:close/>
                </a:path>
              </a:pathLst>
            </a:custGeom>
            <a:solidFill>
              <a:srgbClr val="B3B4B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Lato Light" charset="0"/>
              </a:endParaRPr>
            </a:p>
          </p:txBody>
        </p:sp>
        <p:sp>
          <p:nvSpPr>
            <p:cNvPr id="63" name="Freeform 46"/>
            <p:cNvSpPr>
              <a:spLocks/>
            </p:cNvSpPr>
            <p:nvPr/>
          </p:nvSpPr>
          <p:spPr bwMode="auto">
            <a:xfrm>
              <a:off x="8704736" y="5105745"/>
              <a:ext cx="2848207" cy="125690"/>
            </a:xfrm>
            <a:custGeom>
              <a:avLst/>
              <a:gdLst>
                <a:gd name="T0" fmla="*/ 884 w 884"/>
                <a:gd name="T1" fmla="*/ 16 h 39"/>
                <a:gd name="T2" fmla="*/ 806 w 884"/>
                <a:gd name="T3" fmla="*/ 39 h 39"/>
                <a:gd name="T4" fmla="*/ 0 w 884"/>
                <a:gd name="T5" fmla="*/ 39 h 39"/>
                <a:gd name="T6" fmla="*/ 0 w 884"/>
                <a:gd name="T7" fmla="*/ 0 h 39"/>
                <a:gd name="T8" fmla="*/ 884 w 884"/>
                <a:gd name="T9" fmla="*/ 0 h 39"/>
                <a:gd name="T10" fmla="*/ 884 w 884"/>
                <a:gd name="T11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84" h="39">
                  <a:moveTo>
                    <a:pt x="884" y="16"/>
                  </a:moveTo>
                  <a:cubicBezTo>
                    <a:pt x="884" y="23"/>
                    <a:pt x="854" y="39"/>
                    <a:pt x="806" y="39"/>
                  </a:cubicBezTo>
                  <a:cubicBezTo>
                    <a:pt x="758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84" y="0"/>
                    <a:pt x="884" y="0"/>
                    <a:pt x="884" y="0"/>
                  </a:cubicBezTo>
                  <a:lnTo>
                    <a:pt x="884" y="16"/>
                  </a:lnTo>
                  <a:close/>
                </a:path>
              </a:pathLst>
            </a:custGeom>
            <a:solidFill>
              <a:srgbClr val="B3B4B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Lato Light" charset="0"/>
              </a:endParaRPr>
            </a:p>
          </p:txBody>
        </p:sp>
        <p:sp>
          <p:nvSpPr>
            <p:cNvPr id="64" name="Freeform 47"/>
            <p:cNvSpPr>
              <a:spLocks/>
            </p:cNvSpPr>
            <p:nvPr/>
          </p:nvSpPr>
          <p:spPr bwMode="auto">
            <a:xfrm>
              <a:off x="6455812" y="1976415"/>
              <a:ext cx="4581618" cy="3138999"/>
            </a:xfrm>
            <a:custGeom>
              <a:avLst/>
              <a:gdLst>
                <a:gd name="T0" fmla="*/ 1378 w 1423"/>
                <a:gd name="T1" fmla="*/ 0 h 974"/>
                <a:gd name="T2" fmla="*/ 45 w 1423"/>
                <a:gd name="T3" fmla="*/ 0 h 974"/>
                <a:gd name="T4" fmla="*/ 0 w 1423"/>
                <a:gd name="T5" fmla="*/ 45 h 974"/>
                <a:gd name="T6" fmla="*/ 0 w 1423"/>
                <a:gd name="T7" fmla="*/ 218 h 974"/>
                <a:gd name="T8" fmla="*/ 0 w 1423"/>
                <a:gd name="T9" fmla="*/ 929 h 974"/>
                <a:gd name="T10" fmla="*/ 45 w 1423"/>
                <a:gd name="T11" fmla="*/ 974 h 974"/>
                <a:gd name="T12" fmla="*/ 1378 w 1423"/>
                <a:gd name="T13" fmla="*/ 974 h 974"/>
                <a:gd name="T14" fmla="*/ 1423 w 1423"/>
                <a:gd name="T15" fmla="*/ 929 h 974"/>
                <a:gd name="T16" fmla="*/ 1423 w 1423"/>
                <a:gd name="T17" fmla="*/ 45 h 974"/>
                <a:gd name="T18" fmla="*/ 1378 w 1423"/>
                <a:gd name="T19" fmla="*/ 0 h 9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23" h="974">
                  <a:moveTo>
                    <a:pt x="1378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20" y="0"/>
                    <a:pt x="0" y="20"/>
                    <a:pt x="0" y="45"/>
                  </a:cubicBezTo>
                  <a:cubicBezTo>
                    <a:pt x="0" y="218"/>
                    <a:pt x="0" y="218"/>
                    <a:pt x="0" y="218"/>
                  </a:cubicBezTo>
                  <a:cubicBezTo>
                    <a:pt x="0" y="929"/>
                    <a:pt x="0" y="929"/>
                    <a:pt x="0" y="929"/>
                  </a:cubicBezTo>
                  <a:cubicBezTo>
                    <a:pt x="0" y="954"/>
                    <a:pt x="20" y="974"/>
                    <a:pt x="45" y="974"/>
                  </a:cubicBezTo>
                  <a:cubicBezTo>
                    <a:pt x="1378" y="974"/>
                    <a:pt x="1378" y="974"/>
                    <a:pt x="1378" y="974"/>
                  </a:cubicBezTo>
                  <a:cubicBezTo>
                    <a:pt x="1403" y="974"/>
                    <a:pt x="1423" y="954"/>
                    <a:pt x="1423" y="929"/>
                  </a:cubicBezTo>
                  <a:cubicBezTo>
                    <a:pt x="1423" y="45"/>
                    <a:pt x="1423" y="45"/>
                    <a:pt x="1423" y="45"/>
                  </a:cubicBezTo>
                  <a:cubicBezTo>
                    <a:pt x="1423" y="20"/>
                    <a:pt x="1403" y="0"/>
                    <a:pt x="1378" y="0"/>
                  </a:cubicBezTo>
                  <a:close/>
                </a:path>
              </a:pathLst>
            </a:custGeom>
            <a:solidFill>
              <a:srgbClr val="D2D3D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Lato Light" charset="0"/>
              </a:endParaRPr>
            </a:p>
          </p:txBody>
        </p:sp>
        <p:sp>
          <p:nvSpPr>
            <p:cNvPr id="65" name="Freeform 48"/>
            <p:cNvSpPr>
              <a:spLocks/>
            </p:cNvSpPr>
            <p:nvPr/>
          </p:nvSpPr>
          <p:spPr bwMode="auto">
            <a:xfrm>
              <a:off x="6471923" y="1992528"/>
              <a:ext cx="4552622" cy="3106772"/>
            </a:xfrm>
            <a:custGeom>
              <a:avLst/>
              <a:gdLst>
                <a:gd name="T0" fmla="*/ 40 w 1414"/>
                <a:gd name="T1" fmla="*/ 964 h 964"/>
                <a:gd name="T2" fmla="*/ 0 w 1414"/>
                <a:gd name="T3" fmla="*/ 924 h 964"/>
                <a:gd name="T4" fmla="*/ 0 w 1414"/>
                <a:gd name="T5" fmla="*/ 40 h 964"/>
                <a:gd name="T6" fmla="*/ 40 w 1414"/>
                <a:gd name="T7" fmla="*/ 0 h 964"/>
                <a:gd name="T8" fmla="*/ 1373 w 1414"/>
                <a:gd name="T9" fmla="*/ 0 h 964"/>
                <a:gd name="T10" fmla="*/ 1414 w 1414"/>
                <a:gd name="T11" fmla="*/ 40 h 964"/>
                <a:gd name="T12" fmla="*/ 1414 w 1414"/>
                <a:gd name="T13" fmla="*/ 924 h 964"/>
                <a:gd name="T14" fmla="*/ 1373 w 1414"/>
                <a:gd name="T15" fmla="*/ 964 h 964"/>
                <a:gd name="T16" fmla="*/ 40 w 1414"/>
                <a:gd name="T17" fmla="*/ 964 h 9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14" h="964">
                  <a:moveTo>
                    <a:pt x="40" y="964"/>
                  </a:moveTo>
                  <a:cubicBezTo>
                    <a:pt x="18" y="964"/>
                    <a:pt x="0" y="946"/>
                    <a:pt x="0" y="924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1373" y="0"/>
                    <a:pt x="1373" y="0"/>
                    <a:pt x="1373" y="0"/>
                  </a:cubicBezTo>
                  <a:cubicBezTo>
                    <a:pt x="1396" y="0"/>
                    <a:pt x="1414" y="18"/>
                    <a:pt x="1414" y="40"/>
                  </a:cubicBezTo>
                  <a:cubicBezTo>
                    <a:pt x="1414" y="924"/>
                    <a:pt x="1414" y="924"/>
                    <a:pt x="1414" y="924"/>
                  </a:cubicBezTo>
                  <a:cubicBezTo>
                    <a:pt x="1414" y="946"/>
                    <a:pt x="1396" y="964"/>
                    <a:pt x="1373" y="964"/>
                  </a:cubicBezTo>
                  <a:lnTo>
                    <a:pt x="40" y="964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Lato Light" charset="0"/>
              </a:endParaRPr>
            </a:p>
          </p:txBody>
        </p:sp>
        <p:sp>
          <p:nvSpPr>
            <p:cNvPr id="66" name="Rectangle 50"/>
            <p:cNvSpPr>
              <a:spLocks noChangeArrowheads="1"/>
            </p:cNvSpPr>
            <p:nvPr/>
          </p:nvSpPr>
          <p:spPr bwMode="auto">
            <a:xfrm>
              <a:off x="5898415" y="5054180"/>
              <a:ext cx="5654530" cy="10312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Lato Light" charset="0"/>
              </a:endParaRPr>
            </a:p>
          </p:txBody>
        </p:sp>
        <p:sp>
          <p:nvSpPr>
            <p:cNvPr id="67" name="Freeform 51"/>
            <p:cNvSpPr>
              <a:spLocks/>
            </p:cNvSpPr>
            <p:nvPr/>
          </p:nvSpPr>
          <p:spPr bwMode="auto">
            <a:xfrm>
              <a:off x="8318101" y="5054180"/>
              <a:ext cx="811932" cy="58010"/>
            </a:xfrm>
            <a:custGeom>
              <a:avLst/>
              <a:gdLst>
                <a:gd name="T0" fmla="*/ 0 w 252"/>
                <a:gd name="T1" fmla="*/ 0 h 18"/>
                <a:gd name="T2" fmla="*/ 22 w 252"/>
                <a:gd name="T3" fmla="*/ 18 h 18"/>
                <a:gd name="T4" fmla="*/ 230 w 252"/>
                <a:gd name="T5" fmla="*/ 18 h 18"/>
                <a:gd name="T6" fmla="*/ 252 w 252"/>
                <a:gd name="T7" fmla="*/ 0 h 18"/>
                <a:gd name="T8" fmla="*/ 0 w 252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2" h="18">
                  <a:moveTo>
                    <a:pt x="0" y="0"/>
                  </a:moveTo>
                  <a:cubicBezTo>
                    <a:pt x="2" y="10"/>
                    <a:pt x="11" y="18"/>
                    <a:pt x="22" y="18"/>
                  </a:cubicBezTo>
                  <a:cubicBezTo>
                    <a:pt x="230" y="18"/>
                    <a:pt x="230" y="18"/>
                    <a:pt x="230" y="18"/>
                  </a:cubicBezTo>
                  <a:cubicBezTo>
                    <a:pt x="241" y="18"/>
                    <a:pt x="250" y="10"/>
                    <a:pt x="25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B3B4B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Lato Light" charset="0"/>
              </a:endParaRPr>
            </a:p>
          </p:txBody>
        </p:sp>
        <p:sp>
          <p:nvSpPr>
            <p:cNvPr id="68" name="Rectangle 52"/>
            <p:cNvSpPr>
              <a:spLocks noChangeArrowheads="1"/>
            </p:cNvSpPr>
            <p:nvPr/>
          </p:nvSpPr>
          <p:spPr bwMode="auto">
            <a:xfrm>
              <a:off x="6623354" y="2189119"/>
              <a:ext cx="4249758" cy="268458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Lato Light" charset="0"/>
              </a:endParaRPr>
            </a:p>
          </p:txBody>
        </p:sp>
        <p:sp>
          <p:nvSpPr>
            <p:cNvPr id="69" name="Oval 54"/>
            <p:cNvSpPr>
              <a:spLocks noChangeArrowheads="1"/>
            </p:cNvSpPr>
            <p:nvPr/>
          </p:nvSpPr>
          <p:spPr bwMode="auto">
            <a:xfrm>
              <a:off x="8720847" y="2076321"/>
              <a:ext cx="48330" cy="48343"/>
            </a:xfrm>
            <a:prstGeom prst="ellipse">
              <a:avLst/>
            </a:prstGeom>
            <a:solidFill>
              <a:srgbClr val="2C2C2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Lato Light" charset="0"/>
              </a:endParaRPr>
            </a:p>
          </p:txBody>
        </p:sp>
        <p:sp>
          <p:nvSpPr>
            <p:cNvPr id="70" name="Oval 55"/>
            <p:cNvSpPr>
              <a:spLocks noChangeArrowheads="1"/>
            </p:cNvSpPr>
            <p:nvPr/>
          </p:nvSpPr>
          <p:spPr bwMode="auto">
            <a:xfrm>
              <a:off x="8720847" y="2073099"/>
              <a:ext cx="48330" cy="45119"/>
            </a:xfrm>
            <a:prstGeom prst="ellipse">
              <a:avLst/>
            </a:prstGeom>
            <a:solidFill>
              <a:srgbClr val="0A0A0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Lato Light" charset="0"/>
              </a:endParaRPr>
            </a:p>
          </p:txBody>
        </p:sp>
        <p:sp>
          <p:nvSpPr>
            <p:cNvPr id="71" name="Oval 56"/>
            <p:cNvSpPr>
              <a:spLocks noChangeArrowheads="1"/>
            </p:cNvSpPr>
            <p:nvPr/>
          </p:nvSpPr>
          <p:spPr bwMode="auto">
            <a:xfrm>
              <a:off x="8730511" y="2079544"/>
              <a:ext cx="28999" cy="32228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Lato Light" charset="0"/>
              </a:endParaRPr>
            </a:p>
          </p:txBody>
        </p:sp>
        <p:sp>
          <p:nvSpPr>
            <p:cNvPr id="72" name="Oval 57"/>
            <p:cNvSpPr>
              <a:spLocks noChangeArrowheads="1"/>
            </p:cNvSpPr>
            <p:nvPr/>
          </p:nvSpPr>
          <p:spPr bwMode="auto">
            <a:xfrm>
              <a:off x="8736955" y="2089212"/>
              <a:ext cx="16111" cy="16115"/>
            </a:xfrm>
            <a:prstGeom prst="ellipse">
              <a:avLst/>
            </a:prstGeom>
            <a:solidFill>
              <a:srgbClr val="2C99B4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Lato Light" charset="0"/>
              </a:endParaRPr>
            </a:p>
          </p:txBody>
        </p:sp>
        <p:sp>
          <p:nvSpPr>
            <p:cNvPr id="73" name="Freeform 58"/>
            <p:cNvSpPr>
              <a:spLocks/>
            </p:cNvSpPr>
            <p:nvPr/>
          </p:nvSpPr>
          <p:spPr bwMode="auto">
            <a:xfrm>
              <a:off x="8743399" y="2092436"/>
              <a:ext cx="3223" cy="6446"/>
            </a:xfrm>
            <a:custGeom>
              <a:avLst/>
              <a:gdLst>
                <a:gd name="T0" fmla="*/ 1 w 1"/>
                <a:gd name="T1" fmla="*/ 1 h 2"/>
                <a:gd name="T2" fmla="*/ 1 w 1"/>
                <a:gd name="T3" fmla="*/ 2 h 2"/>
                <a:gd name="T4" fmla="*/ 0 w 1"/>
                <a:gd name="T5" fmla="*/ 1 h 2"/>
                <a:gd name="T6" fmla="*/ 1 w 1"/>
                <a:gd name="T7" fmla="*/ 0 h 2"/>
                <a:gd name="T8" fmla="*/ 1 w 1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2">
                  <a:moveTo>
                    <a:pt x="1" y="1"/>
                  </a:moveTo>
                  <a:lnTo>
                    <a:pt x="1" y="2"/>
                  </a:lnTo>
                  <a:lnTo>
                    <a:pt x="0" y="1"/>
                  </a:lnTo>
                  <a:lnTo>
                    <a:pt x="1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Lato Light" charset="0"/>
              </a:endParaRPr>
            </a:p>
          </p:txBody>
        </p:sp>
      </p:grpSp>
      <p:pic>
        <p:nvPicPr>
          <p:cNvPr id="74" name="Picture 73" descr="login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422916" y="3763073"/>
            <a:ext cx="10251223" cy="7105650"/>
          </a:xfrm>
          <a:prstGeom prst="rect">
            <a:avLst/>
          </a:prstGeom>
        </p:spPr>
      </p:pic>
      <p:sp>
        <p:nvSpPr>
          <p:cNvPr id="28" name="Oval 27"/>
          <p:cNvSpPr/>
          <p:nvPr/>
        </p:nvSpPr>
        <p:spPr>
          <a:xfrm>
            <a:off x="23069390" y="523001"/>
            <a:ext cx="859750" cy="859750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2" tIns="45711" rIns="91422" bIns="45711" rtlCol="0" anchor="ctr"/>
          <a:lstStyle/>
          <a:p>
            <a:pPr algn="ctr"/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23109785" y="607069"/>
            <a:ext cx="807966" cy="615480"/>
          </a:xfrm>
          <a:prstGeom prst="rect">
            <a:avLst/>
          </a:prstGeom>
          <a:noFill/>
        </p:spPr>
        <p:txBody>
          <a:bodyPr wrap="none" lIns="182807" tIns="91404" rIns="182807" bIns="91404" rtlCol="0">
            <a:spAutoFit/>
          </a:bodyPr>
          <a:lstStyle/>
          <a:p>
            <a:pPr algn="ctr"/>
            <a:fld id="{260E2A6B-A809-4840-BF14-8648BC0BDF87}" type="slidenum">
              <a:rPr lang="id-ID" sz="2800" b="1" i="0" smtClean="0">
                <a:solidFill>
                  <a:schemeClr val="bg1"/>
                </a:solidFill>
                <a:latin typeface="Lato Bold" charset="0"/>
                <a:cs typeface="Lato Bold" charset="0"/>
              </a:rPr>
              <a:pPr algn="ctr"/>
              <a:t>4</a:t>
            </a:fld>
            <a:endParaRPr lang="id-ID" sz="2800" b="1" i="0" dirty="0">
              <a:solidFill>
                <a:schemeClr val="bg1"/>
              </a:solidFill>
              <a:latin typeface="Lato Bold" charset="0"/>
              <a:cs typeface="Lato Bold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ight Triangle 52"/>
          <p:cNvSpPr/>
          <p:nvPr/>
        </p:nvSpPr>
        <p:spPr>
          <a:xfrm rot="5400000" flipV="1">
            <a:off x="7178665" y="-5952029"/>
            <a:ext cx="11246953" cy="23151016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907330" y="538843"/>
            <a:ext cx="11163634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800" b="1" dirty="0" smtClean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Create Account Users</a:t>
            </a:r>
            <a:endParaRPr lang="id-ID" sz="8800" b="1" dirty="0">
              <a:solidFill>
                <a:schemeClr val="tx2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2032167" y="5833795"/>
            <a:ext cx="5430927" cy="1527664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3440"/>
              </a:lnSpc>
            </a:pPr>
            <a:r>
              <a:rPr lang="en-US" sz="2200" dirty="0" smtClean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rPr>
              <a:t>After creating accounts Super Administrator can create Account Administrators</a:t>
            </a:r>
            <a:endParaRPr lang="en-US" sz="2200" dirty="0">
              <a:solidFill>
                <a:schemeClr val="tx1"/>
              </a:solidFill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108373" y="3149200"/>
            <a:ext cx="1154483" cy="4616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2400" b="1" dirty="0" smtClean="0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LOGIN</a:t>
            </a:r>
            <a:endParaRPr lang="en-US" sz="2400" b="1" dirty="0">
              <a:solidFill>
                <a:schemeClr val="tx2"/>
              </a:solidFill>
              <a:latin typeface="Lato Black" charset="0"/>
              <a:ea typeface="Lato Black" charset="0"/>
              <a:cs typeface="Lato Black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981003" y="2855260"/>
            <a:ext cx="898003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9600" b="1" dirty="0">
                <a:solidFill>
                  <a:schemeClr val="accent1"/>
                </a:solidFill>
                <a:latin typeface="Lato Heavy" charset="0"/>
                <a:ea typeface="Lato Heavy" charset="0"/>
                <a:cs typeface="Lato Heavy" charset="0"/>
              </a:rPr>
              <a:t>1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162799" y="5372130"/>
            <a:ext cx="3501280" cy="4616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2400" b="1" dirty="0" smtClean="0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Account Administrators</a:t>
            </a:r>
            <a:endParaRPr lang="en-US" sz="2400" b="1" dirty="0">
              <a:solidFill>
                <a:schemeClr val="tx2"/>
              </a:solidFill>
              <a:latin typeface="Lato Black" charset="0"/>
              <a:ea typeface="Lato Black" charset="0"/>
              <a:cs typeface="Lato Black" charset="0"/>
            </a:endParaRPr>
          </a:p>
        </p:txBody>
      </p:sp>
      <p:sp>
        <p:nvSpPr>
          <p:cNvPr id="18" name="Subtitle 2"/>
          <p:cNvSpPr txBox="1">
            <a:spLocks/>
          </p:cNvSpPr>
          <p:nvPr/>
        </p:nvSpPr>
        <p:spPr>
          <a:xfrm>
            <a:off x="2032167" y="3648962"/>
            <a:ext cx="5430927" cy="1091648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3440"/>
              </a:lnSpc>
            </a:pPr>
            <a:r>
              <a:rPr lang="en-US" sz="2200" dirty="0" smtClean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rPr>
              <a:t>All users can login to the system with their user credentials .</a:t>
            </a:r>
            <a:endParaRPr lang="en-US" sz="2200" dirty="0">
              <a:solidFill>
                <a:schemeClr val="tx1"/>
              </a:solidFill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20" name="Subtitle 2"/>
          <p:cNvSpPr txBox="1">
            <a:spLocks/>
          </p:cNvSpPr>
          <p:nvPr/>
        </p:nvSpPr>
        <p:spPr>
          <a:xfrm>
            <a:off x="2037606" y="8001009"/>
            <a:ext cx="5430927" cy="1091648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3440"/>
              </a:lnSpc>
            </a:pPr>
            <a:r>
              <a:rPr lang="en-US" sz="2200" dirty="0" smtClean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rPr>
              <a:t>Analysts can create assessments or create custom questionnaires.</a:t>
            </a:r>
            <a:endParaRPr lang="en-US" sz="2200" dirty="0">
              <a:solidFill>
                <a:schemeClr val="tx1"/>
              </a:solidFill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168238" y="7539344"/>
            <a:ext cx="1239442" cy="4616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2400" b="1" dirty="0" smtClean="0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Analyst</a:t>
            </a:r>
            <a:endParaRPr lang="en-US" sz="2400" b="1" dirty="0">
              <a:solidFill>
                <a:schemeClr val="tx2"/>
              </a:solidFill>
              <a:latin typeface="Lato Black" charset="0"/>
              <a:ea typeface="Lato Black" charset="0"/>
              <a:cs typeface="Lato Black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981003" y="5067291"/>
            <a:ext cx="898003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9600" b="1" dirty="0">
                <a:solidFill>
                  <a:schemeClr val="accent1"/>
                </a:solidFill>
                <a:latin typeface="Lato Heavy" charset="0"/>
                <a:ea typeface="Lato Heavy" charset="0"/>
                <a:cs typeface="Lato Heavy" charset="0"/>
              </a:rPr>
              <a:t>2</a:t>
            </a:r>
          </a:p>
        </p:txBody>
      </p:sp>
      <p:sp>
        <p:nvSpPr>
          <p:cNvPr id="25" name="Rectangle 24"/>
          <p:cNvSpPr/>
          <p:nvPr/>
        </p:nvSpPr>
        <p:spPr>
          <a:xfrm>
            <a:off x="981003" y="7217220"/>
            <a:ext cx="898003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9600" b="1" dirty="0">
                <a:solidFill>
                  <a:schemeClr val="accent1"/>
                </a:solidFill>
                <a:latin typeface="Lato Heavy" charset="0"/>
                <a:ea typeface="Lato Heavy" charset="0"/>
                <a:cs typeface="Lato Heavy" charset="0"/>
              </a:rPr>
              <a:t>3</a:t>
            </a:r>
          </a:p>
        </p:txBody>
      </p:sp>
      <p:sp>
        <p:nvSpPr>
          <p:cNvPr id="31" name="Subtitle 2">
            <a:extLst>
              <a:ext uri="{FF2B5EF4-FFF2-40B4-BE49-F238E27FC236}">
                <a16:creationId xmlns="" xmlns:a16="http://schemas.microsoft.com/office/drawing/2014/main" id="{7D196DB2-A0E0-44BA-B10C-B902769DE0CD}"/>
              </a:ext>
            </a:extLst>
          </p:cNvPr>
          <p:cNvSpPr txBox="1">
            <a:spLocks/>
          </p:cNvSpPr>
          <p:nvPr/>
        </p:nvSpPr>
        <p:spPr>
          <a:xfrm>
            <a:off x="960821" y="1789445"/>
            <a:ext cx="11975015" cy="810545"/>
          </a:xfrm>
          <a:prstGeom prst="rect">
            <a:avLst/>
          </a:prstGeom>
        </p:spPr>
        <p:txBody>
          <a:bodyPr vert="horz" wrap="non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200" dirty="0" smtClean="0"/>
              <a:t>Create users in different accounts and assign one or more roles.</a:t>
            </a:r>
            <a:endParaRPr lang="en-US" sz="3100" dirty="0">
              <a:latin typeface="Lato Light"/>
              <a:cs typeface="Lato Light"/>
            </a:endParaRPr>
          </a:p>
        </p:txBody>
      </p:sp>
      <p:sp>
        <p:nvSpPr>
          <p:cNvPr id="29" name="Subtitle 2"/>
          <p:cNvSpPr txBox="1">
            <a:spLocks/>
          </p:cNvSpPr>
          <p:nvPr/>
        </p:nvSpPr>
        <p:spPr>
          <a:xfrm>
            <a:off x="2038746" y="10233417"/>
            <a:ext cx="5430927" cy="655631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3440"/>
              </a:lnSpc>
            </a:pPr>
            <a:r>
              <a:rPr lang="en-US" sz="2200" dirty="0" smtClean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rPr>
              <a:t>Assessor can view assessments</a:t>
            </a:r>
            <a:endParaRPr lang="en-US" sz="2200" dirty="0">
              <a:solidFill>
                <a:schemeClr val="tx1"/>
              </a:solidFill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153049" y="9771752"/>
            <a:ext cx="1417376" cy="4616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2400" b="1" dirty="0" smtClean="0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Assessor</a:t>
            </a:r>
            <a:endParaRPr lang="en-US" sz="2400" b="1" dirty="0">
              <a:solidFill>
                <a:schemeClr val="tx2"/>
              </a:solidFill>
              <a:latin typeface="Lato Black" charset="0"/>
              <a:ea typeface="Lato Black" charset="0"/>
              <a:cs typeface="Lato Black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981003" y="9454239"/>
            <a:ext cx="898003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9600" b="1" dirty="0">
                <a:solidFill>
                  <a:schemeClr val="accent1"/>
                </a:solidFill>
                <a:latin typeface="Lato Heavy" charset="0"/>
                <a:ea typeface="Lato Heavy" charset="0"/>
                <a:cs typeface="Lato Heavy" charset="0"/>
              </a:rPr>
              <a:t>4</a:t>
            </a:r>
          </a:p>
        </p:txBody>
      </p:sp>
      <p:grpSp>
        <p:nvGrpSpPr>
          <p:cNvPr id="37" name="Group 39"/>
          <p:cNvGrpSpPr/>
          <p:nvPr/>
        </p:nvGrpSpPr>
        <p:grpSpPr>
          <a:xfrm>
            <a:off x="9674226" y="3200401"/>
            <a:ext cx="13639800" cy="8610600"/>
            <a:chOff x="5898415" y="1976415"/>
            <a:chExt cx="5654530" cy="3255020"/>
          </a:xfrm>
        </p:grpSpPr>
        <p:sp>
          <p:nvSpPr>
            <p:cNvPr id="38" name="Freeform 45"/>
            <p:cNvSpPr>
              <a:spLocks/>
            </p:cNvSpPr>
            <p:nvPr/>
          </p:nvSpPr>
          <p:spPr bwMode="auto">
            <a:xfrm>
              <a:off x="5898415" y="5105745"/>
              <a:ext cx="2848207" cy="125690"/>
            </a:xfrm>
            <a:custGeom>
              <a:avLst/>
              <a:gdLst>
                <a:gd name="T0" fmla="*/ 0 w 885"/>
                <a:gd name="T1" fmla="*/ 16 h 39"/>
                <a:gd name="T2" fmla="*/ 78 w 885"/>
                <a:gd name="T3" fmla="*/ 39 h 39"/>
                <a:gd name="T4" fmla="*/ 885 w 885"/>
                <a:gd name="T5" fmla="*/ 39 h 39"/>
                <a:gd name="T6" fmla="*/ 885 w 885"/>
                <a:gd name="T7" fmla="*/ 0 h 39"/>
                <a:gd name="T8" fmla="*/ 0 w 885"/>
                <a:gd name="T9" fmla="*/ 0 h 39"/>
                <a:gd name="T10" fmla="*/ 0 w 885"/>
                <a:gd name="T11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85" h="39">
                  <a:moveTo>
                    <a:pt x="0" y="16"/>
                  </a:moveTo>
                  <a:cubicBezTo>
                    <a:pt x="0" y="23"/>
                    <a:pt x="30" y="39"/>
                    <a:pt x="78" y="39"/>
                  </a:cubicBezTo>
                  <a:cubicBezTo>
                    <a:pt x="126" y="39"/>
                    <a:pt x="885" y="39"/>
                    <a:pt x="885" y="39"/>
                  </a:cubicBezTo>
                  <a:cubicBezTo>
                    <a:pt x="885" y="0"/>
                    <a:pt x="885" y="0"/>
                    <a:pt x="885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6"/>
                  </a:lnTo>
                  <a:close/>
                </a:path>
              </a:pathLst>
            </a:custGeom>
            <a:solidFill>
              <a:srgbClr val="B3B4B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Lato Light" charset="0"/>
              </a:endParaRPr>
            </a:p>
          </p:txBody>
        </p:sp>
        <p:sp>
          <p:nvSpPr>
            <p:cNvPr id="39" name="Freeform 46"/>
            <p:cNvSpPr>
              <a:spLocks/>
            </p:cNvSpPr>
            <p:nvPr/>
          </p:nvSpPr>
          <p:spPr bwMode="auto">
            <a:xfrm>
              <a:off x="8704736" y="5105745"/>
              <a:ext cx="2848207" cy="125690"/>
            </a:xfrm>
            <a:custGeom>
              <a:avLst/>
              <a:gdLst>
                <a:gd name="T0" fmla="*/ 884 w 884"/>
                <a:gd name="T1" fmla="*/ 16 h 39"/>
                <a:gd name="T2" fmla="*/ 806 w 884"/>
                <a:gd name="T3" fmla="*/ 39 h 39"/>
                <a:gd name="T4" fmla="*/ 0 w 884"/>
                <a:gd name="T5" fmla="*/ 39 h 39"/>
                <a:gd name="T6" fmla="*/ 0 w 884"/>
                <a:gd name="T7" fmla="*/ 0 h 39"/>
                <a:gd name="T8" fmla="*/ 884 w 884"/>
                <a:gd name="T9" fmla="*/ 0 h 39"/>
                <a:gd name="T10" fmla="*/ 884 w 884"/>
                <a:gd name="T11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84" h="39">
                  <a:moveTo>
                    <a:pt x="884" y="16"/>
                  </a:moveTo>
                  <a:cubicBezTo>
                    <a:pt x="884" y="23"/>
                    <a:pt x="854" y="39"/>
                    <a:pt x="806" y="39"/>
                  </a:cubicBezTo>
                  <a:cubicBezTo>
                    <a:pt x="758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84" y="0"/>
                    <a:pt x="884" y="0"/>
                    <a:pt x="884" y="0"/>
                  </a:cubicBezTo>
                  <a:lnTo>
                    <a:pt x="884" y="16"/>
                  </a:lnTo>
                  <a:close/>
                </a:path>
              </a:pathLst>
            </a:custGeom>
            <a:solidFill>
              <a:srgbClr val="B3B4B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Lato Light" charset="0"/>
              </a:endParaRPr>
            </a:p>
          </p:txBody>
        </p:sp>
        <p:sp>
          <p:nvSpPr>
            <p:cNvPr id="40" name="Freeform 47"/>
            <p:cNvSpPr>
              <a:spLocks/>
            </p:cNvSpPr>
            <p:nvPr/>
          </p:nvSpPr>
          <p:spPr bwMode="auto">
            <a:xfrm>
              <a:off x="6455812" y="1976415"/>
              <a:ext cx="4581618" cy="3138999"/>
            </a:xfrm>
            <a:custGeom>
              <a:avLst/>
              <a:gdLst>
                <a:gd name="T0" fmla="*/ 1378 w 1423"/>
                <a:gd name="T1" fmla="*/ 0 h 974"/>
                <a:gd name="T2" fmla="*/ 45 w 1423"/>
                <a:gd name="T3" fmla="*/ 0 h 974"/>
                <a:gd name="T4" fmla="*/ 0 w 1423"/>
                <a:gd name="T5" fmla="*/ 45 h 974"/>
                <a:gd name="T6" fmla="*/ 0 w 1423"/>
                <a:gd name="T7" fmla="*/ 218 h 974"/>
                <a:gd name="T8" fmla="*/ 0 w 1423"/>
                <a:gd name="T9" fmla="*/ 929 h 974"/>
                <a:gd name="T10" fmla="*/ 45 w 1423"/>
                <a:gd name="T11" fmla="*/ 974 h 974"/>
                <a:gd name="T12" fmla="*/ 1378 w 1423"/>
                <a:gd name="T13" fmla="*/ 974 h 974"/>
                <a:gd name="T14" fmla="*/ 1423 w 1423"/>
                <a:gd name="T15" fmla="*/ 929 h 974"/>
                <a:gd name="T16" fmla="*/ 1423 w 1423"/>
                <a:gd name="T17" fmla="*/ 45 h 974"/>
                <a:gd name="T18" fmla="*/ 1378 w 1423"/>
                <a:gd name="T19" fmla="*/ 0 h 9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23" h="974">
                  <a:moveTo>
                    <a:pt x="1378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20" y="0"/>
                    <a:pt x="0" y="20"/>
                    <a:pt x="0" y="45"/>
                  </a:cubicBezTo>
                  <a:cubicBezTo>
                    <a:pt x="0" y="218"/>
                    <a:pt x="0" y="218"/>
                    <a:pt x="0" y="218"/>
                  </a:cubicBezTo>
                  <a:cubicBezTo>
                    <a:pt x="0" y="929"/>
                    <a:pt x="0" y="929"/>
                    <a:pt x="0" y="929"/>
                  </a:cubicBezTo>
                  <a:cubicBezTo>
                    <a:pt x="0" y="954"/>
                    <a:pt x="20" y="974"/>
                    <a:pt x="45" y="974"/>
                  </a:cubicBezTo>
                  <a:cubicBezTo>
                    <a:pt x="1378" y="974"/>
                    <a:pt x="1378" y="974"/>
                    <a:pt x="1378" y="974"/>
                  </a:cubicBezTo>
                  <a:cubicBezTo>
                    <a:pt x="1403" y="974"/>
                    <a:pt x="1423" y="954"/>
                    <a:pt x="1423" y="929"/>
                  </a:cubicBezTo>
                  <a:cubicBezTo>
                    <a:pt x="1423" y="45"/>
                    <a:pt x="1423" y="45"/>
                    <a:pt x="1423" y="45"/>
                  </a:cubicBezTo>
                  <a:cubicBezTo>
                    <a:pt x="1423" y="20"/>
                    <a:pt x="1403" y="0"/>
                    <a:pt x="1378" y="0"/>
                  </a:cubicBezTo>
                  <a:close/>
                </a:path>
              </a:pathLst>
            </a:custGeom>
            <a:solidFill>
              <a:srgbClr val="D2D3D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Lato Light" charset="0"/>
              </a:endParaRPr>
            </a:p>
          </p:txBody>
        </p:sp>
        <p:sp>
          <p:nvSpPr>
            <p:cNvPr id="54" name="Freeform 48"/>
            <p:cNvSpPr>
              <a:spLocks/>
            </p:cNvSpPr>
            <p:nvPr/>
          </p:nvSpPr>
          <p:spPr bwMode="auto">
            <a:xfrm>
              <a:off x="6471923" y="1992528"/>
              <a:ext cx="4552622" cy="3106772"/>
            </a:xfrm>
            <a:custGeom>
              <a:avLst/>
              <a:gdLst>
                <a:gd name="T0" fmla="*/ 40 w 1414"/>
                <a:gd name="T1" fmla="*/ 964 h 964"/>
                <a:gd name="T2" fmla="*/ 0 w 1414"/>
                <a:gd name="T3" fmla="*/ 924 h 964"/>
                <a:gd name="T4" fmla="*/ 0 w 1414"/>
                <a:gd name="T5" fmla="*/ 40 h 964"/>
                <a:gd name="T6" fmla="*/ 40 w 1414"/>
                <a:gd name="T7" fmla="*/ 0 h 964"/>
                <a:gd name="T8" fmla="*/ 1373 w 1414"/>
                <a:gd name="T9" fmla="*/ 0 h 964"/>
                <a:gd name="T10" fmla="*/ 1414 w 1414"/>
                <a:gd name="T11" fmla="*/ 40 h 964"/>
                <a:gd name="T12" fmla="*/ 1414 w 1414"/>
                <a:gd name="T13" fmla="*/ 924 h 964"/>
                <a:gd name="T14" fmla="*/ 1373 w 1414"/>
                <a:gd name="T15" fmla="*/ 964 h 964"/>
                <a:gd name="T16" fmla="*/ 40 w 1414"/>
                <a:gd name="T17" fmla="*/ 964 h 9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14" h="964">
                  <a:moveTo>
                    <a:pt x="40" y="964"/>
                  </a:moveTo>
                  <a:cubicBezTo>
                    <a:pt x="18" y="964"/>
                    <a:pt x="0" y="946"/>
                    <a:pt x="0" y="924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1373" y="0"/>
                    <a:pt x="1373" y="0"/>
                    <a:pt x="1373" y="0"/>
                  </a:cubicBezTo>
                  <a:cubicBezTo>
                    <a:pt x="1396" y="0"/>
                    <a:pt x="1414" y="18"/>
                    <a:pt x="1414" y="40"/>
                  </a:cubicBezTo>
                  <a:cubicBezTo>
                    <a:pt x="1414" y="924"/>
                    <a:pt x="1414" y="924"/>
                    <a:pt x="1414" y="924"/>
                  </a:cubicBezTo>
                  <a:cubicBezTo>
                    <a:pt x="1414" y="946"/>
                    <a:pt x="1396" y="964"/>
                    <a:pt x="1373" y="964"/>
                  </a:cubicBezTo>
                  <a:lnTo>
                    <a:pt x="40" y="964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Lato Light" charset="0"/>
              </a:endParaRPr>
            </a:p>
          </p:txBody>
        </p:sp>
        <p:sp>
          <p:nvSpPr>
            <p:cNvPr id="55" name="Rectangle 50"/>
            <p:cNvSpPr>
              <a:spLocks noChangeArrowheads="1"/>
            </p:cNvSpPr>
            <p:nvPr/>
          </p:nvSpPr>
          <p:spPr bwMode="auto">
            <a:xfrm>
              <a:off x="5898415" y="5054180"/>
              <a:ext cx="5654530" cy="10312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Lato Light" charset="0"/>
              </a:endParaRPr>
            </a:p>
          </p:txBody>
        </p:sp>
        <p:sp>
          <p:nvSpPr>
            <p:cNvPr id="56" name="Freeform 51"/>
            <p:cNvSpPr>
              <a:spLocks/>
            </p:cNvSpPr>
            <p:nvPr/>
          </p:nvSpPr>
          <p:spPr bwMode="auto">
            <a:xfrm>
              <a:off x="8318101" y="5054180"/>
              <a:ext cx="811932" cy="58010"/>
            </a:xfrm>
            <a:custGeom>
              <a:avLst/>
              <a:gdLst>
                <a:gd name="T0" fmla="*/ 0 w 252"/>
                <a:gd name="T1" fmla="*/ 0 h 18"/>
                <a:gd name="T2" fmla="*/ 22 w 252"/>
                <a:gd name="T3" fmla="*/ 18 h 18"/>
                <a:gd name="T4" fmla="*/ 230 w 252"/>
                <a:gd name="T5" fmla="*/ 18 h 18"/>
                <a:gd name="T6" fmla="*/ 252 w 252"/>
                <a:gd name="T7" fmla="*/ 0 h 18"/>
                <a:gd name="T8" fmla="*/ 0 w 252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2" h="18">
                  <a:moveTo>
                    <a:pt x="0" y="0"/>
                  </a:moveTo>
                  <a:cubicBezTo>
                    <a:pt x="2" y="10"/>
                    <a:pt x="11" y="18"/>
                    <a:pt x="22" y="18"/>
                  </a:cubicBezTo>
                  <a:cubicBezTo>
                    <a:pt x="230" y="18"/>
                    <a:pt x="230" y="18"/>
                    <a:pt x="230" y="18"/>
                  </a:cubicBezTo>
                  <a:cubicBezTo>
                    <a:pt x="241" y="18"/>
                    <a:pt x="250" y="10"/>
                    <a:pt x="25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B3B4B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Lato Light" charset="0"/>
              </a:endParaRPr>
            </a:p>
          </p:txBody>
        </p:sp>
        <p:sp>
          <p:nvSpPr>
            <p:cNvPr id="57" name="Rectangle 52"/>
            <p:cNvSpPr>
              <a:spLocks noChangeArrowheads="1"/>
            </p:cNvSpPr>
            <p:nvPr/>
          </p:nvSpPr>
          <p:spPr bwMode="auto">
            <a:xfrm>
              <a:off x="6623354" y="2189119"/>
              <a:ext cx="4249758" cy="268458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Lato Light" charset="0"/>
              </a:endParaRPr>
            </a:p>
          </p:txBody>
        </p:sp>
        <p:sp>
          <p:nvSpPr>
            <p:cNvPr id="58" name="Oval 54"/>
            <p:cNvSpPr>
              <a:spLocks noChangeArrowheads="1"/>
            </p:cNvSpPr>
            <p:nvPr/>
          </p:nvSpPr>
          <p:spPr bwMode="auto">
            <a:xfrm>
              <a:off x="8720847" y="2076321"/>
              <a:ext cx="48330" cy="48343"/>
            </a:xfrm>
            <a:prstGeom prst="ellipse">
              <a:avLst/>
            </a:prstGeom>
            <a:solidFill>
              <a:srgbClr val="2C2C2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Lato Light" charset="0"/>
              </a:endParaRPr>
            </a:p>
          </p:txBody>
        </p:sp>
        <p:sp>
          <p:nvSpPr>
            <p:cNvPr id="59" name="Oval 55"/>
            <p:cNvSpPr>
              <a:spLocks noChangeArrowheads="1"/>
            </p:cNvSpPr>
            <p:nvPr/>
          </p:nvSpPr>
          <p:spPr bwMode="auto">
            <a:xfrm>
              <a:off x="8720847" y="2073099"/>
              <a:ext cx="48330" cy="45119"/>
            </a:xfrm>
            <a:prstGeom prst="ellipse">
              <a:avLst/>
            </a:prstGeom>
            <a:solidFill>
              <a:srgbClr val="0A0A0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Lato Light" charset="0"/>
              </a:endParaRPr>
            </a:p>
          </p:txBody>
        </p:sp>
        <p:sp>
          <p:nvSpPr>
            <p:cNvPr id="60" name="Oval 56"/>
            <p:cNvSpPr>
              <a:spLocks noChangeArrowheads="1"/>
            </p:cNvSpPr>
            <p:nvPr/>
          </p:nvSpPr>
          <p:spPr bwMode="auto">
            <a:xfrm>
              <a:off x="8730511" y="2079544"/>
              <a:ext cx="28999" cy="32228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Lato Light" charset="0"/>
              </a:endParaRPr>
            </a:p>
          </p:txBody>
        </p:sp>
        <p:sp>
          <p:nvSpPr>
            <p:cNvPr id="61" name="Oval 57"/>
            <p:cNvSpPr>
              <a:spLocks noChangeArrowheads="1"/>
            </p:cNvSpPr>
            <p:nvPr/>
          </p:nvSpPr>
          <p:spPr bwMode="auto">
            <a:xfrm>
              <a:off x="8736955" y="2089212"/>
              <a:ext cx="16111" cy="16115"/>
            </a:xfrm>
            <a:prstGeom prst="ellipse">
              <a:avLst/>
            </a:prstGeom>
            <a:solidFill>
              <a:srgbClr val="2C99B4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Lato Light" charset="0"/>
              </a:endParaRPr>
            </a:p>
          </p:txBody>
        </p:sp>
        <p:sp>
          <p:nvSpPr>
            <p:cNvPr id="62" name="Freeform 58"/>
            <p:cNvSpPr>
              <a:spLocks/>
            </p:cNvSpPr>
            <p:nvPr/>
          </p:nvSpPr>
          <p:spPr bwMode="auto">
            <a:xfrm>
              <a:off x="8743399" y="2092436"/>
              <a:ext cx="3223" cy="6446"/>
            </a:xfrm>
            <a:custGeom>
              <a:avLst/>
              <a:gdLst>
                <a:gd name="T0" fmla="*/ 1 w 1"/>
                <a:gd name="T1" fmla="*/ 1 h 2"/>
                <a:gd name="T2" fmla="*/ 1 w 1"/>
                <a:gd name="T3" fmla="*/ 2 h 2"/>
                <a:gd name="T4" fmla="*/ 0 w 1"/>
                <a:gd name="T5" fmla="*/ 1 h 2"/>
                <a:gd name="T6" fmla="*/ 1 w 1"/>
                <a:gd name="T7" fmla="*/ 0 h 2"/>
                <a:gd name="T8" fmla="*/ 1 w 1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2">
                  <a:moveTo>
                    <a:pt x="1" y="1"/>
                  </a:moveTo>
                  <a:lnTo>
                    <a:pt x="1" y="2"/>
                  </a:lnTo>
                  <a:lnTo>
                    <a:pt x="0" y="1"/>
                  </a:lnTo>
                  <a:lnTo>
                    <a:pt x="1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Lato Light" charset="0"/>
              </a:endParaRPr>
            </a:p>
          </p:txBody>
        </p:sp>
      </p:grpSp>
      <p:pic>
        <p:nvPicPr>
          <p:cNvPr id="63" name="Picture 62" descr="login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422916" y="3763073"/>
            <a:ext cx="10251223" cy="7105650"/>
          </a:xfrm>
          <a:prstGeom prst="rect">
            <a:avLst/>
          </a:prstGeom>
        </p:spPr>
      </p:pic>
      <p:sp>
        <p:nvSpPr>
          <p:cNvPr id="32" name="Oval 31"/>
          <p:cNvSpPr/>
          <p:nvPr/>
        </p:nvSpPr>
        <p:spPr>
          <a:xfrm>
            <a:off x="23069390" y="523001"/>
            <a:ext cx="859750" cy="859750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2" tIns="45711" rIns="91422" bIns="45711" rtlCol="0" anchor="ctr"/>
          <a:lstStyle/>
          <a:p>
            <a:pPr algn="ctr"/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23109785" y="607069"/>
            <a:ext cx="807966" cy="615480"/>
          </a:xfrm>
          <a:prstGeom prst="rect">
            <a:avLst/>
          </a:prstGeom>
          <a:noFill/>
        </p:spPr>
        <p:txBody>
          <a:bodyPr wrap="none" lIns="182807" tIns="91404" rIns="182807" bIns="91404" rtlCol="0">
            <a:spAutoFit/>
          </a:bodyPr>
          <a:lstStyle/>
          <a:p>
            <a:pPr algn="ctr"/>
            <a:fld id="{260E2A6B-A809-4840-BF14-8648BC0BDF87}" type="slidenum">
              <a:rPr lang="id-ID" sz="2800" b="1" i="0" smtClean="0">
                <a:solidFill>
                  <a:schemeClr val="bg1"/>
                </a:solidFill>
                <a:latin typeface="Lato Bold" charset="0"/>
                <a:cs typeface="Lato Bold" charset="0"/>
              </a:rPr>
              <a:pPr algn="ctr"/>
              <a:t>5</a:t>
            </a:fld>
            <a:endParaRPr lang="id-ID" sz="2800" b="1" i="0" dirty="0">
              <a:solidFill>
                <a:schemeClr val="bg1"/>
              </a:solidFill>
              <a:latin typeface="Lato Bold" charset="0"/>
              <a:cs typeface="Lato Bold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ight Triangle 52"/>
          <p:cNvSpPr/>
          <p:nvPr/>
        </p:nvSpPr>
        <p:spPr>
          <a:xfrm rot="5400000" flipV="1">
            <a:off x="7178665" y="-5952029"/>
            <a:ext cx="11246953" cy="23151016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907330" y="538843"/>
            <a:ext cx="10567316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800" b="1" dirty="0" smtClean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Create Assessments </a:t>
            </a:r>
            <a:endParaRPr lang="id-ID" sz="8800" b="1" dirty="0">
              <a:solidFill>
                <a:schemeClr val="tx2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2032167" y="5833795"/>
            <a:ext cx="5430927" cy="1046828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3440"/>
              </a:lnSpc>
            </a:pPr>
            <a:r>
              <a:rPr lang="en-US" sz="2200" dirty="0" smtClean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rPr>
              <a:t>Select Assessor and Assessee organizations from the drop down list.</a:t>
            </a:r>
            <a:endParaRPr lang="en-US" sz="2200" dirty="0">
              <a:solidFill>
                <a:schemeClr val="tx1"/>
              </a:solidFill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108373" y="3149200"/>
            <a:ext cx="5354351" cy="4616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2400" b="1" dirty="0" smtClean="0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Create campaigns for assessments</a:t>
            </a:r>
            <a:endParaRPr lang="en-US" sz="2400" b="1" dirty="0">
              <a:solidFill>
                <a:schemeClr val="tx2"/>
              </a:solidFill>
              <a:latin typeface="Lato Black" charset="0"/>
              <a:ea typeface="Lato Black" charset="0"/>
              <a:cs typeface="Lato Black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981003" y="2855260"/>
            <a:ext cx="898003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9600" b="1" dirty="0">
                <a:solidFill>
                  <a:schemeClr val="accent1"/>
                </a:solidFill>
                <a:latin typeface="Lato Heavy" charset="0"/>
                <a:ea typeface="Lato Heavy" charset="0"/>
                <a:cs typeface="Lato Heavy" charset="0"/>
              </a:rPr>
              <a:t>1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162799" y="5372130"/>
            <a:ext cx="5785366" cy="4616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2400" b="1" dirty="0" smtClean="0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Assessor and Assessee organizations</a:t>
            </a:r>
            <a:endParaRPr lang="en-US" sz="2400" b="1" dirty="0">
              <a:solidFill>
                <a:schemeClr val="tx2"/>
              </a:solidFill>
              <a:latin typeface="Lato Black" charset="0"/>
              <a:ea typeface="Lato Black" charset="0"/>
              <a:cs typeface="Lato Black" charset="0"/>
            </a:endParaRPr>
          </a:p>
        </p:txBody>
      </p:sp>
      <p:sp>
        <p:nvSpPr>
          <p:cNvPr id="18" name="Subtitle 2"/>
          <p:cNvSpPr txBox="1">
            <a:spLocks/>
          </p:cNvSpPr>
          <p:nvPr/>
        </p:nvSpPr>
        <p:spPr>
          <a:xfrm>
            <a:off x="2032167" y="3648962"/>
            <a:ext cx="5430927" cy="1046828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3440"/>
              </a:lnSpc>
            </a:pPr>
            <a:r>
              <a:rPr lang="en-US" sz="2200" dirty="0" smtClean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rPr>
              <a:t>Select one or more campaigns from the list of campaigns.</a:t>
            </a:r>
            <a:endParaRPr lang="en-US" sz="2200" dirty="0">
              <a:solidFill>
                <a:schemeClr val="tx1"/>
              </a:solidFill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20" name="Subtitle 2"/>
          <p:cNvSpPr txBox="1">
            <a:spLocks/>
          </p:cNvSpPr>
          <p:nvPr/>
        </p:nvSpPr>
        <p:spPr>
          <a:xfrm>
            <a:off x="2037606" y="8001009"/>
            <a:ext cx="5430927" cy="1046828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3440"/>
              </a:lnSpc>
            </a:pPr>
            <a:r>
              <a:rPr lang="en-US" sz="2200" dirty="0" smtClean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rPr>
              <a:t>Select questionnaire from the available list of questionnaires.</a:t>
            </a:r>
            <a:endParaRPr lang="en-US" sz="2200" dirty="0">
              <a:solidFill>
                <a:schemeClr val="tx1"/>
              </a:solidFill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168238" y="7539344"/>
            <a:ext cx="4153701" cy="4616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2400" b="1" dirty="0" smtClean="0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Assessment Questionnaire</a:t>
            </a:r>
            <a:endParaRPr lang="en-US" sz="2400" b="1" dirty="0">
              <a:solidFill>
                <a:schemeClr val="tx2"/>
              </a:solidFill>
              <a:latin typeface="Lato Black" charset="0"/>
              <a:ea typeface="Lato Black" charset="0"/>
              <a:cs typeface="Lato Black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981003" y="5067291"/>
            <a:ext cx="898003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9600" b="1" dirty="0">
                <a:solidFill>
                  <a:schemeClr val="accent1"/>
                </a:solidFill>
                <a:latin typeface="Lato Heavy" charset="0"/>
                <a:ea typeface="Lato Heavy" charset="0"/>
                <a:cs typeface="Lato Heavy" charset="0"/>
              </a:rPr>
              <a:t>2</a:t>
            </a:r>
          </a:p>
        </p:txBody>
      </p:sp>
      <p:sp>
        <p:nvSpPr>
          <p:cNvPr id="25" name="Rectangle 24"/>
          <p:cNvSpPr/>
          <p:nvPr/>
        </p:nvSpPr>
        <p:spPr>
          <a:xfrm>
            <a:off x="981003" y="7217220"/>
            <a:ext cx="898003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9600" b="1" dirty="0">
                <a:solidFill>
                  <a:schemeClr val="accent1"/>
                </a:solidFill>
                <a:latin typeface="Lato Heavy" charset="0"/>
                <a:ea typeface="Lato Heavy" charset="0"/>
                <a:cs typeface="Lato Heavy" charset="0"/>
              </a:rPr>
              <a:t>3</a:t>
            </a:r>
          </a:p>
        </p:txBody>
      </p:sp>
      <p:sp>
        <p:nvSpPr>
          <p:cNvPr id="31" name="Subtitle 2">
            <a:extLst>
              <a:ext uri="{FF2B5EF4-FFF2-40B4-BE49-F238E27FC236}">
                <a16:creationId xmlns="" xmlns:a16="http://schemas.microsoft.com/office/drawing/2014/main" id="{7D196DB2-A0E0-44BA-B10C-B902769DE0CD}"/>
              </a:ext>
            </a:extLst>
          </p:cNvPr>
          <p:cNvSpPr txBox="1">
            <a:spLocks/>
          </p:cNvSpPr>
          <p:nvPr/>
        </p:nvSpPr>
        <p:spPr>
          <a:xfrm>
            <a:off x="840506" y="1789445"/>
            <a:ext cx="17011457" cy="764891"/>
          </a:xfrm>
          <a:prstGeom prst="rect">
            <a:avLst/>
          </a:prstGeom>
        </p:spPr>
        <p:txBody>
          <a:bodyPr vert="horz" wrap="non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200" dirty="0" smtClean="0"/>
              <a:t>Analyst user creates an assessment link by selecting Assessor and Assessee organizations.</a:t>
            </a:r>
            <a:endParaRPr lang="en-US" sz="3100" dirty="0">
              <a:latin typeface="Lato Light"/>
              <a:cs typeface="Lato Light"/>
            </a:endParaRPr>
          </a:p>
        </p:txBody>
      </p:sp>
      <p:grpSp>
        <p:nvGrpSpPr>
          <p:cNvPr id="34" name="Group 39"/>
          <p:cNvGrpSpPr/>
          <p:nvPr/>
        </p:nvGrpSpPr>
        <p:grpSpPr>
          <a:xfrm>
            <a:off x="9674226" y="3200401"/>
            <a:ext cx="13639800" cy="8610600"/>
            <a:chOff x="5898415" y="1976415"/>
            <a:chExt cx="5654530" cy="3255020"/>
          </a:xfrm>
        </p:grpSpPr>
        <p:sp>
          <p:nvSpPr>
            <p:cNvPr id="35" name="Freeform 45"/>
            <p:cNvSpPr>
              <a:spLocks/>
            </p:cNvSpPr>
            <p:nvPr/>
          </p:nvSpPr>
          <p:spPr bwMode="auto">
            <a:xfrm>
              <a:off x="5898415" y="5105745"/>
              <a:ext cx="2848207" cy="125690"/>
            </a:xfrm>
            <a:custGeom>
              <a:avLst/>
              <a:gdLst>
                <a:gd name="T0" fmla="*/ 0 w 885"/>
                <a:gd name="T1" fmla="*/ 16 h 39"/>
                <a:gd name="T2" fmla="*/ 78 w 885"/>
                <a:gd name="T3" fmla="*/ 39 h 39"/>
                <a:gd name="T4" fmla="*/ 885 w 885"/>
                <a:gd name="T5" fmla="*/ 39 h 39"/>
                <a:gd name="T6" fmla="*/ 885 w 885"/>
                <a:gd name="T7" fmla="*/ 0 h 39"/>
                <a:gd name="T8" fmla="*/ 0 w 885"/>
                <a:gd name="T9" fmla="*/ 0 h 39"/>
                <a:gd name="T10" fmla="*/ 0 w 885"/>
                <a:gd name="T11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85" h="39">
                  <a:moveTo>
                    <a:pt x="0" y="16"/>
                  </a:moveTo>
                  <a:cubicBezTo>
                    <a:pt x="0" y="23"/>
                    <a:pt x="30" y="39"/>
                    <a:pt x="78" y="39"/>
                  </a:cubicBezTo>
                  <a:cubicBezTo>
                    <a:pt x="126" y="39"/>
                    <a:pt x="885" y="39"/>
                    <a:pt x="885" y="39"/>
                  </a:cubicBezTo>
                  <a:cubicBezTo>
                    <a:pt x="885" y="0"/>
                    <a:pt x="885" y="0"/>
                    <a:pt x="885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6"/>
                  </a:lnTo>
                  <a:close/>
                </a:path>
              </a:pathLst>
            </a:custGeom>
            <a:solidFill>
              <a:srgbClr val="B3B4B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Lato Light" charset="0"/>
              </a:endParaRPr>
            </a:p>
          </p:txBody>
        </p:sp>
        <p:sp>
          <p:nvSpPr>
            <p:cNvPr id="36" name="Freeform 46"/>
            <p:cNvSpPr>
              <a:spLocks/>
            </p:cNvSpPr>
            <p:nvPr/>
          </p:nvSpPr>
          <p:spPr bwMode="auto">
            <a:xfrm>
              <a:off x="8704736" y="5105745"/>
              <a:ext cx="2848207" cy="125690"/>
            </a:xfrm>
            <a:custGeom>
              <a:avLst/>
              <a:gdLst>
                <a:gd name="T0" fmla="*/ 884 w 884"/>
                <a:gd name="T1" fmla="*/ 16 h 39"/>
                <a:gd name="T2" fmla="*/ 806 w 884"/>
                <a:gd name="T3" fmla="*/ 39 h 39"/>
                <a:gd name="T4" fmla="*/ 0 w 884"/>
                <a:gd name="T5" fmla="*/ 39 h 39"/>
                <a:gd name="T6" fmla="*/ 0 w 884"/>
                <a:gd name="T7" fmla="*/ 0 h 39"/>
                <a:gd name="T8" fmla="*/ 884 w 884"/>
                <a:gd name="T9" fmla="*/ 0 h 39"/>
                <a:gd name="T10" fmla="*/ 884 w 884"/>
                <a:gd name="T11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84" h="39">
                  <a:moveTo>
                    <a:pt x="884" y="16"/>
                  </a:moveTo>
                  <a:cubicBezTo>
                    <a:pt x="884" y="23"/>
                    <a:pt x="854" y="39"/>
                    <a:pt x="806" y="39"/>
                  </a:cubicBezTo>
                  <a:cubicBezTo>
                    <a:pt x="758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84" y="0"/>
                    <a:pt x="884" y="0"/>
                    <a:pt x="884" y="0"/>
                  </a:cubicBezTo>
                  <a:lnTo>
                    <a:pt x="884" y="16"/>
                  </a:lnTo>
                  <a:close/>
                </a:path>
              </a:pathLst>
            </a:custGeom>
            <a:solidFill>
              <a:srgbClr val="B3B4B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Lato Light" charset="0"/>
              </a:endParaRPr>
            </a:p>
          </p:txBody>
        </p:sp>
        <p:sp>
          <p:nvSpPr>
            <p:cNvPr id="37" name="Freeform 47"/>
            <p:cNvSpPr>
              <a:spLocks/>
            </p:cNvSpPr>
            <p:nvPr/>
          </p:nvSpPr>
          <p:spPr bwMode="auto">
            <a:xfrm>
              <a:off x="6455812" y="1976415"/>
              <a:ext cx="4581618" cy="3138999"/>
            </a:xfrm>
            <a:custGeom>
              <a:avLst/>
              <a:gdLst>
                <a:gd name="T0" fmla="*/ 1378 w 1423"/>
                <a:gd name="T1" fmla="*/ 0 h 974"/>
                <a:gd name="T2" fmla="*/ 45 w 1423"/>
                <a:gd name="T3" fmla="*/ 0 h 974"/>
                <a:gd name="T4" fmla="*/ 0 w 1423"/>
                <a:gd name="T5" fmla="*/ 45 h 974"/>
                <a:gd name="T6" fmla="*/ 0 w 1423"/>
                <a:gd name="T7" fmla="*/ 218 h 974"/>
                <a:gd name="T8" fmla="*/ 0 w 1423"/>
                <a:gd name="T9" fmla="*/ 929 h 974"/>
                <a:gd name="T10" fmla="*/ 45 w 1423"/>
                <a:gd name="T11" fmla="*/ 974 h 974"/>
                <a:gd name="T12" fmla="*/ 1378 w 1423"/>
                <a:gd name="T13" fmla="*/ 974 h 974"/>
                <a:gd name="T14" fmla="*/ 1423 w 1423"/>
                <a:gd name="T15" fmla="*/ 929 h 974"/>
                <a:gd name="T16" fmla="*/ 1423 w 1423"/>
                <a:gd name="T17" fmla="*/ 45 h 974"/>
                <a:gd name="T18" fmla="*/ 1378 w 1423"/>
                <a:gd name="T19" fmla="*/ 0 h 9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23" h="974">
                  <a:moveTo>
                    <a:pt x="1378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20" y="0"/>
                    <a:pt x="0" y="20"/>
                    <a:pt x="0" y="45"/>
                  </a:cubicBezTo>
                  <a:cubicBezTo>
                    <a:pt x="0" y="218"/>
                    <a:pt x="0" y="218"/>
                    <a:pt x="0" y="218"/>
                  </a:cubicBezTo>
                  <a:cubicBezTo>
                    <a:pt x="0" y="929"/>
                    <a:pt x="0" y="929"/>
                    <a:pt x="0" y="929"/>
                  </a:cubicBezTo>
                  <a:cubicBezTo>
                    <a:pt x="0" y="954"/>
                    <a:pt x="20" y="974"/>
                    <a:pt x="45" y="974"/>
                  </a:cubicBezTo>
                  <a:cubicBezTo>
                    <a:pt x="1378" y="974"/>
                    <a:pt x="1378" y="974"/>
                    <a:pt x="1378" y="974"/>
                  </a:cubicBezTo>
                  <a:cubicBezTo>
                    <a:pt x="1403" y="974"/>
                    <a:pt x="1423" y="954"/>
                    <a:pt x="1423" y="929"/>
                  </a:cubicBezTo>
                  <a:cubicBezTo>
                    <a:pt x="1423" y="45"/>
                    <a:pt x="1423" y="45"/>
                    <a:pt x="1423" y="45"/>
                  </a:cubicBezTo>
                  <a:cubicBezTo>
                    <a:pt x="1423" y="20"/>
                    <a:pt x="1403" y="0"/>
                    <a:pt x="1378" y="0"/>
                  </a:cubicBezTo>
                  <a:close/>
                </a:path>
              </a:pathLst>
            </a:custGeom>
            <a:solidFill>
              <a:srgbClr val="D2D3D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Lato Light" charset="0"/>
              </a:endParaRPr>
            </a:p>
          </p:txBody>
        </p:sp>
        <p:sp>
          <p:nvSpPr>
            <p:cNvPr id="38" name="Freeform 48"/>
            <p:cNvSpPr>
              <a:spLocks/>
            </p:cNvSpPr>
            <p:nvPr/>
          </p:nvSpPr>
          <p:spPr bwMode="auto">
            <a:xfrm>
              <a:off x="6471923" y="1992528"/>
              <a:ext cx="4552622" cy="3106772"/>
            </a:xfrm>
            <a:custGeom>
              <a:avLst/>
              <a:gdLst>
                <a:gd name="T0" fmla="*/ 40 w 1414"/>
                <a:gd name="T1" fmla="*/ 964 h 964"/>
                <a:gd name="T2" fmla="*/ 0 w 1414"/>
                <a:gd name="T3" fmla="*/ 924 h 964"/>
                <a:gd name="T4" fmla="*/ 0 w 1414"/>
                <a:gd name="T5" fmla="*/ 40 h 964"/>
                <a:gd name="T6" fmla="*/ 40 w 1414"/>
                <a:gd name="T7" fmla="*/ 0 h 964"/>
                <a:gd name="T8" fmla="*/ 1373 w 1414"/>
                <a:gd name="T9" fmla="*/ 0 h 964"/>
                <a:gd name="T10" fmla="*/ 1414 w 1414"/>
                <a:gd name="T11" fmla="*/ 40 h 964"/>
                <a:gd name="T12" fmla="*/ 1414 w 1414"/>
                <a:gd name="T13" fmla="*/ 924 h 964"/>
                <a:gd name="T14" fmla="*/ 1373 w 1414"/>
                <a:gd name="T15" fmla="*/ 964 h 964"/>
                <a:gd name="T16" fmla="*/ 40 w 1414"/>
                <a:gd name="T17" fmla="*/ 964 h 9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14" h="964">
                  <a:moveTo>
                    <a:pt x="40" y="964"/>
                  </a:moveTo>
                  <a:cubicBezTo>
                    <a:pt x="18" y="964"/>
                    <a:pt x="0" y="946"/>
                    <a:pt x="0" y="924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1373" y="0"/>
                    <a:pt x="1373" y="0"/>
                    <a:pt x="1373" y="0"/>
                  </a:cubicBezTo>
                  <a:cubicBezTo>
                    <a:pt x="1396" y="0"/>
                    <a:pt x="1414" y="18"/>
                    <a:pt x="1414" y="40"/>
                  </a:cubicBezTo>
                  <a:cubicBezTo>
                    <a:pt x="1414" y="924"/>
                    <a:pt x="1414" y="924"/>
                    <a:pt x="1414" y="924"/>
                  </a:cubicBezTo>
                  <a:cubicBezTo>
                    <a:pt x="1414" y="946"/>
                    <a:pt x="1396" y="964"/>
                    <a:pt x="1373" y="964"/>
                  </a:cubicBezTo>
                  <a:lnTo>
                    <a:pt x="40" y="964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Lato Light" charset="0"/>
              </a:endParaRPr>
            </a:p>
          </p:txBody>
        </p:sp>
        <p:sp>
          <p:nvSpPr>
            <p:cNvPr id="39" name="Rectangle 50"/>
            <p:cNvSpPr>
              <a:spLocks noChangeArrowheads="1"/>
            </p:cNvSpPr>
            <p:nvPr/>
          </p:nvSpPr>
          <p:spPr bwMode="auto">
            <a:xfrm>
              <a:off x="5898415" y="5054180"/>
              <a:ext cx="5654530" cy="10312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Lato Light" charset="0"/>
              </a:endParaRPr>
            </a:p>
          </p:txBody>
        </p:sp>
        <p:sp>
          <p:nvSpPr>
            <p:cNvPr id="40" name="Freeform 51"/>
            <p:cNvSpPr>
              <a:spLocks/>
            </p:cNvSpPr>
            <p:nvPr/>
          </p:nvSpPr>
          <p:spPr bwMode="auto">
            <a:xfrm>
              <a:off x="8318101" y="5054180"/>
              <a:ext cx="811932" cy="58010"/>
            </a:xfrm>
            <a:custGeom>
              <a:avLst/>
              <a:gdLst>
                <a:gd name="T0" fmla="*/ 0 w 252"/>
                <a:gd name="T1" fmla="*/ 0 h 18"/>
                <a:gd name="T2" fmla="*/ 22 w 252"/>
                <a:gd name="T3" fmla="*/ 18 h 18"/>
                <a:gd name="T4" fmla="*/ 230 w 252"/>
                <a:gd name="T5" fmla="*/ 18 h 18"/>
                <a:gd name="T6" fmla="*/ 252 w 252"/>
                <a:gd name="T7" fmla="*/ 0 h 18"/>
                <a:gd name="T8" fmla="*/ 0 w 252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2" h="18">
                  <a:moveTo>
                    <a:pt x="0" y="0"/>
                  </a:moveTo>
                  <a:cubicBezTo>
                    <a:pt x="2" y="10"/>
                    <a:pt x="11" y="18"/>
                    <a:pt x="22" y="18"/>
                  </a:cubicBezTo>
                  <a:cubicBezTo>
                    <a:pt x="230" y="18"/>
                    <a:pt x="230" y="18"/>
                    <a:pt x="230" y="18"/>
                  </a:cubicBezTo>
                  <a:cubicBezTo>
                    <a:pt x="241" y="18"/>
                    <a:pt x="250" y="10"/>
                    <a:pt x="25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B3B4B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Lato Light" charset="0"/>
              </a:endParaRPr>
            </a:p>
          </p:txBody>
        </p:sp>
        <p:sp>
          <p:nvSpPr>
            <p:cNvPr id="54" name="Rectangle 52"/>
            <p:cNvSpPr>
              <a:spLocks noChangeArrowheads="1"/>
            </p:cNvSpPr>
            <p:nvPr/>
          </p:nvSpPr>
          <p:spPr bwMode="auto">
            <a:xfrm>
              <a:off x="6623354" y="2189119"/>
              <a:ext cx="4249758" cy="268458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Lato Light" charset="0"/>
              </a:endParaRPr>
            </a:p>
          </p:txBody>
        </p:sp>
        <p:sp>
          <p:nvSpPr>
            <p:cNvPr id="55" name="Oval 54"/>
            <p:cNvSpPr>
              <a:spLocks noChangeArrowheads="1"/>
            </p:cNvSpPr>
            <p:nvPr/>
          </p:nvSpPr>
          <p:spPr bwMode="auto">
            <a:xfrm>
              <a:off x="8720847" y="2076321"/>
              <a:ext cx="48330" cy="48343"/>
            </a:xfrm>
            <a:prstGeom prst="ellipse">
              <a:avLst/>
            </a:prstGeom>
            <a:solidFill>
              <a:srgbClr val="2C2C2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Lato Light" charset="0"/>
              </a:endParaRPr>
            </a:p>
          </p:txBody>
        </p:sp>
        <p:sp>
          <p:nvSpPr>
            <p:cNvPr id="56" name="Oval 55"/>
            <p:cNvSpPr>
              <a:spLocks noChangeArrowheads="1"/>
            </p:cNvSpPr>
            <p:nvPr/>
          </p:nvSpPr>
          <p:spPr bwMode="auto">
            <a:xfrm>
              <a:off x="8720847" y="2073099"/>
              <a:ext cx="48330" cy="45119"/>
            </a:xfrm>
            <a:prstGeom prst="ellipse">
              <a:avLst/>
            </a:prstGeom>
            <a:solidFill>
              <a:srgbClr val="0A0A0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Lato Light" charset="0"/>
              </a:endParaRPr>
            </a:p>
          </p:txBody>
        </p:sp>
        <p:sp>
          <p:nvSpPr>
            <p:cNvPr id="57" name="Oval 56"/>
            <p:cNvSpPr>
              <a:spLocks noChangeArrowheads="1"/>
            </p:cNvSpPr>
            <p:nvPr/>
          </p:nvSpPr>
          <p:spPr bwMode="auto">
            <a:xfrm>
              <a:off x="8730511" y="2079544"/>
              <a:ext cx="28999" cy="32228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Lato Light" charset="0"/>
              </a:endParaRPr>
            </a:p>
          </p:txBody>
        </p:sp>
        <p:sp>
          <p:nvSpPr>
            <p:cNvPr id="58" name="Oval 57"/>
            <p:cNvSpPr>
              <a:spLocks noChangeArrowheads="1"/>
            </p:cNvSpPr>
            <p:nvPr/>
          </p:nvSpPr>
          <p:spPr bwMode="auto">
            <a:xfrm>
              <a:off x="8736955" y="2089212"/>
              <a:ext cx="16111" cy="16115"/>
            </a:xfrm>
            <a:prstGeom prst="ellipse">
              <a:avLst/>
            </a:prstGeom>
            <a:solidFill>
              <a:srgbClr val="2C99B4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Lato Light" charset="0"/>
              </a:endParaRPr>
            </a:p>
          </p:txBody>
        </p:sp>
        <p:sp>
          <p:nvSpPr>
            <p:cNvPr id="59" name="Freeform 58"/>
            <p:cNvSpPr>
              <a:spLocks/>
            </p:cNvSpPr>
            <p:nvPr/>
          </p:nvSpPr>
          <p:spPr bwMode="auto">
            <a:xfrm>
              <a:off x="8743399" y="2092436"/>
              <a:ext cx="3223" cy="6446"/>
            </a:xfrm>
            <a:custGeom>
              <a:avLst/>
              <a:gdLst>
                <a:gd name="T0" fmla="*/ 1 w 1"/>
                <a:gd name="T1" fmla="*/ 1 h 2"/>
                <a:gd name="T2" fmla="*/ 1 w 1"/>
                <a:gd name="T3" fmla="*/ 2 h 2"/>
                <a:gd name="T4" fmla="*/ 0 w 1"/>
                <a:gd name="T5" fmla="*/ 1 h 2"/>
                <a:gd name="T6" fmla="*/ 1 w 1"/>
                <a:gd name="T7" fmla="*/ 0 h 2"/>
                <a:gd name="T8" fmla="*/ 1 w 1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2">
                  <a:moveTo>
                    <a:pt x="1" y="1"/>
                  </a:moveTo>
                  <a:lnTo>
                    <a:pt x="1" y="2"/>
                  </a:lnTo>
                  <a:lnTo>
                    <a:pt x="0" y="1"/>
                  </a:lnTo>
                  <a:lnTo>
                    <a:pt x="1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Lato Light" charset="0"/>
              </a:endParaRPr>
            </a:p>
          </p:txBody>
        </p:sp>
      </p:grpSp>
      <p:pic>
        <p:nvPicPr>
          <p:cNvPr id="60" name="Picture 59" descr="login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422916" y="3763073"/>
            <a:ext cx="10251223" cy="7105650"/>
          </a:xfrm>
          <a:prstGeom prst="rect">
            <a:avLst/>
          </a:prstGeom>
        </p:spPr>
      </p:pic>
      <p:sp>
        <p:nvSpPr>
          <p:cNvPr id="28" name="Oval 27"/>
          <p:cNvSpPr/>
          <p:nvPr/>
        </p:nvSpPr>
        <p:spPr>
          <a:xfrm>
            <a:off x="23069390" y="523001"/>
            <a:ext cx="859750" cy="859750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2" tIns="45711" rIns="91422" bIns="45711" rtlCol="0" anchor="ctr"/>
          <a:lstStyle/>
          <a:p>
            <a:pPr algn="ctr"/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23109785" y="607069"/>
            <a:ext cx="807966" cy="615480"/>
          </a:xfrm>
          <a:prstGeom prst="rect">
            <a:avLst/>
          </a:prstGeom>
          <a:noFill/>
        </p:spPr>
        <p:txBody>
          <a:bodyPr wrap="none" lIns="182807" tIns="91404" rIns="182807" bIns="91404" rtlCol="0">
            <a:spAutoFit/>
          </a:bodyPr>
          <a:lstStyle/>
          <a:p>
            <a:pPr algn="ctr"/>
            <a:fld id="{260E2A6B-A809-4840-BF14-8648BC0BDF87}" type="slidenum">
              <a:rPr lang="id-ID" sz="2800" b="1" i="0" smtClean="0">
                <a:solidFill>
                  <a:schemeClr val="bg1"/>
                </a:solidFill>
                <a:latin typeface="Lato Bold" charset="0"/>
                <a:cs typeface="Lato Bold" charset="0"/>
              </a:rPr>
              <a:pPr algn="ctr"/>
              <a:t>6</a:t>
            </a:fld>
            <a:endParaRPr lang="id-ID" sz="2800" b="1" i="0" dirty="0">
              <a:solidFill>
                <a:schemeClr val="bg1"/>
              </a:solidFill>
              <a:latin typeface="Lato Bold" charset="0"/>
              <a:cs typeface="Lato Bold" charset="0"/>
            </a:endParaRPr>
          </a:p>
        </p:txBody>
      </p:sp>
      <p:sp>
        <p:nvSpPr>
          <p:cNvPr id="30" name="Subtitle 2"/>
          <p:cNvSpPr txBox="1">
            <a:spLocks/>
          </p:cNvSpPr>
          <p:nvPr/>
        </p:nvSpPr>
        <p:spPr>
          <a:xfrm>
            <a:off x="2026716" y="9818967"/>
            <a:ext cx="5430927" cy="1482845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3440"/>
              </a:lnSpc>
            </a:pPr>
            <a:r>
              <a:rPr lang="en-US" sz="2200" dirty="0" smtClean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rPr>
              <a:t>Use the preview functionality to see a preview of the assessment questionnaire.</a:t>
            </a:r>
            <a:endParaRPr lang="en-US" sz="2200" dirty="0">
              <a:solidFill>
                <a:schemeClr val="tx1"/>
              </a:solidFill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157348" y="9357302"/>
            <a:ext cx="3198311" cy="4616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2400" b="1" dirty="0" smtClean="0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Preview assessment</a:t>
            </a:r>
            <a:endParaRPr lang="en-US" sz="2400" b="1" dirty="0">
              <a:solidFill>
                <a:schemeClr val="tx2"/>
              </a:solidFill>
              <a:latin typeface="Lato Black" charset="0"/>
              <a:ea typeface="Lato Black" charset="0"/>
              <a:cs typeface="Lato Black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970113" y="9035178"/>
            <a:ext cx="898003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9600" b="1" dirty="0" smtClean="0">
                <a:solidFill>
                  <a:schemeClr val="accent1"/>
                </a:solidFill>
                <a:latin typeface="Lato Heavy" charset="0"/>
                <a:ea typeface="Lato Heavy" charset="0"/>
                <a:cs typeface="Lato Heavy" charset="0"/>
              </a:rPr>
              <a:t>4</a:t>
            </a:r>
            <a:endParaRPr lang="en-US" sz="9600" b="1" dirty="0">
              <a:solidFill>
                <a:schemeClr val="accent1"/>
              </a:solidFill>
              <a:latin typeface="Lato Heavy" charset="0"/>
              <a:ea typeface="Lato Heavy" charset="0"/>
              <a:cs typeface="Lato Heavy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ight Triangle 52"/>
          <p:cNvSpPr/>
          <p:nvPr/>
        </p:nvSpPr>
        <p:spPr>
          <a:xfrm rot="5400000" flipV="1">
            <a:off x="7178665" y="-5952029"/>
            <a:ext cx="11246953" cy="23151016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907330" y="538843"/>
            <a:ext cx="15788296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800" b="1" dirty="0" smtClean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Analyst Preview Questionnaire</a:t>
            </a:r>
            <a:endParaRPr lang="id-ID" sz="8800" b="1" dirty="0">
              <a:solidFill>
                <a:schemeClr val="tx2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2032167" y="5833795"/>
            <a:ext cx="5430927" cy="1046828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3440"/>
              </a:lnSpc>
            </a:pPr>
            <a:r>
              <a:rPr lang="en-US" sz="2200" dirty="0" smtClean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rPr>
              <a:t>After checking preview update assessments instructions if needed</a:t>
            </a:r>
            <a:endParaRPr lang="en-US" sz="2200" dirty="0">
              <a:solidFill>
                <a:schemeClr val="tx1"/>
              </a:solidFill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108373" y="3149200"/>
            <a:ext cx="5102679" cy="4616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2400" b="1" dirty="0" smtClean="0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Preview Assessment Questionnaire</a:t>
            </a:r>
            <a:endParaRPr lang="en-US" sz="2400" b="1" dirty="0">
              <a:solidFill>
                <a:schemeClr val="tx2"/>
              </a:solidFill>
              <a:latin typeface="Lato Black" charset="0"/>
              <a:ea typeface="Lato Black" charset="0"/>
              <a:cs typeface="Lato Black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981003" y="2855260"/>
            <a:ext cx="898003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9600" b="1" dirty="0">
                <a:solidFill>
                  <a:schemeClr val="accent1"/>
                </a:solidFill>
                <a:latin typeface="Lato Heavy" charset="0"/>
                <a:ea typeface="Lato Heavy" charset="0"/>
                <a:cs typeface="Lato Heavy" charset="0"/>
              </a:rPr>
              <a:t>1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162799" y="5372130"/>
            <a:ext cx="3073277" cy="4616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2400" b="1" dirty="0" smtClean="0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Update instructions</a:t>
            </a:r>
            <a:endParaRPr lang="en-US" sz="2400" b="1" dirty="0">
              <a:solidFill>
                <a:schemeClr val="tx2"/>
              </a:solidFill>
              <a:latin typeface="Lato Black" charset="0"/>
              <a:ea typeface="Lato Black" charset="0"/>
              <a:cs typeface="Lato Black" charset="0"/>
            </a:endParaRPr>
          </a:p>
        </p:txBody>
      </p:sp>
      <p:sp>
        <p:nvSpPr>
          <p:cNvPr id="18" name="Subtitle 2"/>
          <p:cNvSpPr txBox="1">
            <a:spLocks/>
          </p:cNvSpPr>
          <p:nvPr/>
        </p:nvSpPr>
        <p:spPr>
          <a:xfrm>
            <a:off x="2032167" y="3648962"/>
            <a:ext cx="5430927" cy="1478741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3440"/>
              </a:lnSpc>
            </a:pPr>
            <a:r>
              <a:rPr lang="en-US" sz="2200" dirty="0" smtClean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rPr>
              <a:t>Ensure the Assessee, Assessor and Questionnaire Name  along with expiration dates</a:t>
            </a:r>
            <a:endParaRPr lang="en-US" sz="2200" dirty="0">
              <a:solidFill>
                <a:schemeClr val="tx1"/>
              </a:solidFill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20" name="Subtitle 2"/>
          <p:cNvSpPr txBox="1">
            <a:spLocks/>
          </p:cNvSpPr>
          <p:nvPr/>
        </p:nvSpPr>
        <p:spPr>
          <a:xfrm>
            <a:off x="2037606" y="8001009"/>
            <a:ext cx="5430927" cy="1091648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3440"/>
              </a:lnSpc>
            </a:pPr>
            <a:r>
              <a:rPr lang="en-US" sz="2200" dirty="0" smtClean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rPr>
              <a:t>After checking preview Continue with create Assessment</a:t>
            </a:r>
            <a:endParaRPr lang="en-US" sz="2200" dirty="0">
              <a:solidFill>
                <a:schemeClr val="tx1"/>
              </a:solidFill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168238" y="7539344"/>
            <a:ext cx="3962944" cy="4616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2400" b="1" dirty="0" smtClean="0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Back to Create Assessment</a:t>
            </a:r>
            <a:endParaRPr lang="en-US" sz="2400" b="1" dirty="0">
              <a:solidFill>
                <a:schemeClr val="tx2"/>
              </a:solidFill>
              <a:latin typeface="Lato Black" charset="0"/>
              <a:ea typeface="Lato Black" charset="0"/>
              <a:cs typeface="Lato Black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981003" y="5067291"/>
            <a:ext cx="898003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9600" b="1" dirty="0">
                <a:solidFill>
                  <a:schemeClr val="accent1"/>
                </a:solidFill>
                <a:latin typeface="Lato Heavy" charset="0"/>
                <a:ea typeface="Lato Heavy" charset="0"/>
                <a:cs typeface="Lato Heavy" charset="0"/>
              </a:rPr>
              <a:t>2</a:t>
            </a:r>
          </a:p>
        </p:txBody>
      </p:sp>
      <p:sp>
        <p:nvSpPr>
          <p:cNvPr id="25" name="Rectangle 24"/>
          <p:cNvSpPr/>
          <p:nvPr/>
        </p:nvSpPr>
        <p:spPr>
          <a:xfrm>
            <a:off x="981003" y="7217220"/>
            <a:ext cx="898003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9600" b="1" dirty="0">
                <a:solidFill>
                  <a:schemeClr val="accent1"/>
                </a:solidFill>
                <a:latin typeface="Lato Heavy" charset="0"/>
                <a:ea typeface="Lato Heavy" charset="0"/>
                <a:cs typeface="Lato Heavy" charset="0"/>
              </a:rPr>
              <a:t>3</a:t>
            </a:r>
          </a:p>
        </p:txBody>
      </p:sp>
      <p:grpSp>
        <p:nvGrpSpPr>
          <p:cNvPr id="29" name="Group 39"/>
          <p:cNvGrpSpPr/>
          <p:nvPr/>
        </p:nvGrpSpPr>
        <p:grpSpPr>
          <a:xfrm>
            <a:off x="9674226" y="3200401"/>
            <a:ext cx="13639800" cy="8610600"/>
            <a:chOff x="5898415" y="1976415"/>
            <a:chExt cx="5654530" cy="3255020"/>
          </a:xfrm>
        </p:grpSpPr>
        <p:sp>
          <p:nvSpPr>
            <p:cNvPr id="30" name="Freeform 45"/>
            <p:cNvSpPr>
              <a:spLocks/>
            </p:cNvSpPr>
            <p:nvPr/>
          </p:nvSpPr>
          <p:spPr bwMode="auto">
            <a:xfrm>
              <a:off x="5898415" y="5105745"/>
              <a:ext cx="2848207" cy="125690"/>
            </a:xfrm>
            <a:custGeom>
              <a:avLst/>
              <a:gdLst>
                <a:gd name="T0" fmla="*/ 0 w 885"/>
                <a:gd name="T1" fmla="*/ 16 h 39"/>
                <a:gd name="T2" fmla="*/ 78 w 885"/>
                <a:gd name="T3" fmla="*/ 39 h 39"/>
                <a:gd name="T4" fmla="*/ 885 w 885"/>
                <a:gd name="T5" fmla="*/ 39 h 39"/>
                <a:gd name="T6" fmla="*/ 885 w 885"/>
                <a:gd name="T7" fmla="*/ 0 h 39"/>
                <a:gd name="T8" fmla="*/ 0 w 885"/>
                <a:gd name="T9" fmla="*/ 0 h 39"/>
                <a:gd name="T10" fmla="*/ 0 w 885"/>
                <a:gd name="T11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85" h="39">
                  <a:moveTo>
                    <a:pt x="0" y="16"/>
                  </a:moveTo>
                  <a:cubicBezTo>
                    <a:pt x="0" y="23"/>
                    <a:pt x="30" y="39"/>
                    <a:pt x="78" y="39"/>
                  </a:cubicBezTo>
                  <a:cubicBezTo>
                    <a:pt x="126" y="39"/>
                    <a:pt x="885" y="39"/>
                    <a:pt x="885" y="39"/>
                  </a:cubicBezTo>
                  <a:cubicBezTo>
                    <a:pt x="885" y="0"/>
                    <a:pt x="885" y="0"/>
                    <a:pt x="885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6"/>
                  </a:lnTo>
                  <a:close/>
                </a:path>
              </a:pathLst>
            </a:custGeom>
            <a:solidFill>
              <a:srgbClr val="B3B4B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Lato Light" charset="0"/>
              </a:endParaRPr>
            </a:p>
          </p:txBody>
        </p:sp>
        <p:sp>
          <p:nvSpPr>
            <p:cNvPr id="32" name="Freeform 46"/>
            <p:cNvSpPr>
              <a:spLocks/>
            </p:cNvSpPr>
            <p:nvPr/>
          </p:nvSpPr>
          <p:spPr bwMode="auto">
            <a:xfrm>
              <a:off x="8704736" y="5105745"/>
              <a:ext cx="2848207" cy="125690"/>
            </a:xfrm>
            <a:custGeom>
              <a:avLst/>
              <a:gdLst>
                <a:gd name="T0" fmla="*/ 884 w 884"/>
                <a:gd name="T1" fmla="*/ 16 h 39"/>
                <a:gd name="T2" fmla="*/ 806 w 884"/>
                <a:gd name="T3" fmla="*/ 39 h 39"/>
                <a:gd name="T4" fmla="*/ 0 w 884"/>
                <a:gd name="T5" fmla="*/ 39 h 39"/>
                <a:gd name="T6" fmla="*/ 0 w 884"/>
                <a:gd name="T7" fmla="*/ 0 h 39"/>
                <a:gd name="T8" fmla="*/ 884 w 884"/>
                <a:gd name="T9" fmla="*/ 0 h 39"/>
                <a:gd name="T10" fmla="*/ 884 w 884"/>
                <a:gd name="T11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84" h="39">
                  <a:moveTo>
                    <a:pt x="884" y="16"/>
                  </a:moveTo>
                  <a:cubicBezTo>
                    <a:pt x="884" y="23"/>
                    <a:pt x="854" y="39"/>
                    <a:pt x="806" y="39"/>
                  </a:cubicBezTo>
                  <a:cubicBezTo>
                    <a:pt x="758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84" y="0"/>
                    <a:pt x="884" y="0"/>
                    <a:pt x="884" y="0"/>
                  </a:cubicBezTo>
                  <a:lnTo>
                    <a:pt x="884" y="16"/>
                  </a:lnTo>
                  <a:close/>
                </a:path>
              </a:pathLst>
            </a:custGeom>
            <a:solidFill>
              <a:srgbClr val="B3B4B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Lato Light" charset="0"/>
              </a:endParaRPr>
            </a:p>
          </p:txBody>
        </p:sp>
        <p:sp>
          <p:nvSpPr>
            <p:cNvPr id="33" name="Freeform 47"/>
            <p:cNvSpPr>
              <a:spLocks/>
            </p:cNvSpPr>
            <p:nvPr/>
          </p:nvSpPr>
          <p:spPr bwMode="auto">
            <a:xfrm>
              <a:off x="6455812" y="1976415"/>
              <a:ext cx="4581618" cy="3138999"/>
            </a:xfrm>
            <a:custGeom>
              <a:avLst/>
              <a:gdLst>
                <a:gd name="T0" fmla="*/ 1378 w 1423"/>
                <a:gd name="T1" fmla="*/ 0 h 974"/>
                <a:gd name="T2" fmla="*/ 45 w 1423"/>
                <a:gd name="T3" fmla="*/ 0 h 974"/>
                <a:gd name="T4" fmla="*/ 0 w 1423"/>
                <a:gd name="T5" fmla="*/ 45 h 974"/>
                <a:gd name="T6" fmla="*/ 0 w 1423"/>
                <a:gd name="T7" fmla="*/ 218 h 974"/>
                <a:gd name="T8" fmla="*/ 0 w 1423"/>
                <a:gd name="T9" fmla="*/ 929 h 974"/>
                <a:gd name="T10" fmla="*/ 45 w 1423"/>
                <a:gd name="T11" fmla="*/ 974 h 974"/>
                <a:gd name="T12" fmla="*/ 1378 w 1423"/>
                <a:gd name="T13" fmla="*/ 974 h 974"/>
                <a:gd name="T14" fmla="*/ 1423 w 1423"/>
                <a:gd name="T15" fmla="*/ 929 h 974"/>
                <a:gd name="T16" fmla="*/ 1423 w 1423"/>
                <a:gd name="T17" fmla="*/ 45 h 974"/>
                <a:gd name="T18" fmla="*/ 1378 w 1423"/>
                <a:gd name="T19" fmla="*/ 0 h 9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23" h="974">
                  <a:moveTo>
                    <a:pt x="1378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20" y="0"/>
                    <a:pt x="0" y="20"/>
                    <a:pt x="0" y="45"/>
                  </a:cubicBezTo>
                  <a:cubicBezTo>
                    <a:pt x="0" y="218"/>
                    <a:pt x="0" y="218"/>
                    <a:pt x="0" y="218"/>
                  </a:cubicBezTo>
                  <a:cubicBezTo>
                    <a:pt x="0" y="929"/>
                    <a:pt x="0" y="929"/>
                    <a:pt x="0" y="929"/>
                  </a:cubicBezTo>
                  <a:cubicBezTo>
                    <a:pt x="0" y="954"/>
                    <a:pt x="20" y="974"/>
                    <a:pt x="45" y="974"/>
                  </a:cubicBezTo>
                  <a:cubicBezTo>
                    <a:pt x="1378" y="974"/>
                    <a:pt x="1378" y="974"/>
                    <a:pt x="1378" y="974"/>
                  </a:cubicBezTo>
                  <a:cubicBezTo>
                    <a:pt x="1403" y="974"/>
                    <a:pt x="1423" y="954"/>
                    <a:pt x="1423" y="929"/>
                  </a:cubicBezTo>
                  <a:cubicBezTo>
                    <a:pt x="1423" y="45"/>
                    <a:pt x="1423" y="45"/>
                    <a:pt x="1423" y="45"/>
                  </a:cubicBezTo>
                  <a:cubicBezTo>
                    <a:pt x="1423" y="20"/>
                    <a:pt x="1403" y="0"/>
                    <a:pt x="1378" y="0"/>
                  </a:cubicBezTo>
                  <a:close/>
                </a:path>
              </a:pathLst>
            </a:custGeom>
            <a:solidFill>
              <a:srgbClr val="D2D3D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Lato Light" charset="0"/>
              </a:endParaRPr>
            </a:p>
          </p:txBody>
        </p:sp>
        <p:sp>
          <p:nvSpPr>
            <p:cNvPr id="34" name="Freeform 48"/>
            <p:cNvSpPr>
              <a:spLocks/>
            </p:cNvSpPr>
            <p:nvPr/>
          </p:nvSpPr>
          <p:spPr bwMode="auto">
            <a:xfrm>
              <a:off x="6471923" y="1992528"/>
              <a:ext cx="4552622" cy="3106772"/>
            </a:xfrm>
            <a:custGeom>
              <a:avLst/>
              <a:gdLst>
                <a:gd name="T0" fmla="*/ 40 w 1414"/>
                <a:gd name="T1" fmla="*/ 964 h 964"/>
                <a:gd name="T2" fmla="*/ 0 w 1414"/>
                <a:gd name="T3" fmla="*/ 924 h 964"/>
                <a:gd name="T4" fmla="*/ 0 w 1414"/>
                <a:gd name="T5" fmla="*/ 40 h 964"/>
                <a:gd name="T6" fmla="*/ 40 w 1414"/>
                <a:gd name="T7" fmla="*/ 0 h 964"/>
                <a:gd name="T8" fmla="*/ 1373 w 1414"/>
                <a:gd name="T9" fmla="*/ 0 h 964"/>
                <a:gd name="T10" fmla="*/ 1414 w 1414"/>
                <a:gd name="T11" fmla="*/ 40 h 964"/>
                <a:gd name="T12" fmla="*/ 1414 w 1414"/>
                <a:gd name="T13" fmla="*/ 924 h 964"/>
                <a:gd name="T14" fmla="*/ 1373 w 1414"/>
                <a:gd name="T15" fmla="*/ 964 h 964"/>
                <a:gd name="T16" fmla="*/ 40 w 1414"/>
                <a:gd name="T17" fmla="*/ 964 h 9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14" h="964">
                  <a:moveTo>
                    <a:pt x="40" y="964"/>
                  </a:moveTo>
                  <a:cubicBezTo>
                    <a:pt x="18" y="964"/>
                    <a:pt x="0" y="946"/>
                    <a:pt x="0" y="924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1373" y="0"/>
                    <a:pt x="1373" y="0"/>
                    <a:pt x="1373" y="0"/>
                  </a:cubicBezTo>
                  <a:cubicBezTo>
                    <a:pt x="1396" y="0"/>
                    <a:pt x="1414" y="18"/>
                    <a:pt x="1414" y="40"/>
                  </a:cubicBezTo>
                  <a:cubicBezTo>
                    <a:pt x="1414" y="924"/>
                    <a:pt x="1414" y="924"/>
                    <a:pt x="1414" y="924"/>
                  </a:cubicBezTo>
                  <a:cubicBezTo>
                    <a:pt x="1414" y="946"/>
                    <a:pt x="1396" y="964"/>
                    <a:pt x="1373" y="964"/>
                  </a:cubicBezTo>
                  <a:lnTo>
                    <a:pt x="40" y="964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Lato Light" charset="0"/>
              </a:endParaRPr>
            </a:p>
          </p:txBody>
        </p:sp>
        <p:sp>
          <p:nvSpPr>
            <p:cNvPr id="35" name="Rectangle 50"/>
            <p:cNvSpPr>
              <a:spLocks noChangeArrowheads="1"/>
            </p:cNvSpPr>
            <p:nvPr/>
          </p:nvSpPr>
          <p:spPr bwMode="auto">
            <a:xfrm>
              <a:off x="5898415" y="5054180"/>
              <a:ext cx="5654530" cy="10312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Lato Light" charset="0"/>
              </a:endParaRPr>
            </a:p>
          </p:txBody>
        </p:sp>
        <p:sp>
          <p:nvSpPr>
            <p:cNvPr id="36" name="Freeform 51"/>
            <p:cNvSpPr>
              <a:spLocks/>
            </p:cNvSpPr>
            <p:nvPr/>
          </p:nvSpPr>
          <p:spPr bwMode="auto">
            <a:xfrm>
              <a:off x="8318101" y="5054180"/>
              <a:ext cx="811932" cy="58010"/>
            </a:xfrm>
            <a:custGeom>
              <a:avLst/>
              <a:gdLst>
                <a:gd name="T0" fmla="*/ 0 w 252"/>
                <a:gd name="T1" fmla="*/ 0 h 18"/>
                <a:gd name="T2" fmla="*/ 22 w 252"/>
                <a:gd name="T3" fmla="*/ 18 h 18"/>
                <a:gd name="T4" fmla="*/ 230 w 252"/>
                <a:gd name="T5" fmla="*/ 18 h 18"/>
                <a:gd name="T6" fmla="*/ 252 w 252"/>
                <a:gd name="T7" fmla="*/ 0 h 18"/>
                <a:gd name="T8" fmla="*/ 0 w 252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2" h="18">
                  <a:moveTo>
                    <a:pt x="0" y="0"/>
                  </a:moveTo>
                  <a:cubicBezTo>
                    <a:pt x="2" y="10"/>
                    <a:pt x="11" y="18"/>
                    <a:pt x="22" y="18"/>
                  </a:cubicBezTo>
                  <a:cubicBezTo>
                    <a:pt x="230" y="18"/>
                    <a:pt x="230" y="18"/>
                    <a:pt x="230" y="18"/>
                  </a:cubicBezTo>
                  <a:cubicBezTo>
                    <a:pt x="241" y="18"/>
                    <a:pt x="250" y="10"/>
                    <a:pt x="25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B3B4B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Lato Light" charset="0"/>
              </a:endParaRPr>
            </a:p>
          </p:txBody>
        </p:sp>
        <p:sp>
          <p:nvSpPr>
            <p:cNvPr id="37" name="Rectangle 52"/>
            <p:cNvSpPr>
              <a:spLocks noChangeArrowheads="1"/>
            </p:cNvSpPr>
            <p:nvPr/>
          </p:nvSpPr>
          <p:spPr bwMode="auto">
            <a:xfrm>
              <a:off x="6623354" y="2189119"/>
              <a:ext cx="4249758" cy="268458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Lato Light" charset="0"/>
              </a:endParaRPr>
            </a:p>
          </p:txBody>
        </p:sp>
        <p:sp>
          <p:nvSpPr>
            <p:cNvPr id="38" name="Oval 37"/>
            <p:cNvSpPr>
              <a:spLocks noChangeArrowheads="1"/>
            </p:cNvSpPr>
            <p:nvPr/>
          </p:nvSpPr>
          <p:spPr bwMode="auto">
            <a:xfrm>
              <a:off x="8720847" y="2076321"/>
              <a:ext cx="48330" cy="48343"/>
            </a:xfrm>
            <a:prstGeom prst="ellipse">
              <a:avLst/>
            </a:prstGeom>
            <a:solidFill>
              <a:srgbClr val="2C2C2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Lato Light" charset="0"/>
              </a:endParaRPr>
            </a:p>
          </p:txBody>
        </p:sp>
        <p:sp>
          <p:nvSpPr>
            <p:cNvPr id="39" name="Oval 38"/>
            <p:cNvSpPr>
              <a:spLocks noChangeArrowheads="1"/>
            </p:cNvSpPr>
            <p:nvPr/>
          </p:nvSpPr>
          <p:spPr bwMode="auto">
            <a:xfrm>
              <a:off x="8720847" y="2073099"/>
              <a:ext cx="48330" cy="45119"/>
            </a:xfrm>
            <a:prstGeom prst="ellipse">
              <a:avLst/>
            </a:prstGeom>
            <a:solidFill>
              <a:srgbClr val="0A0A0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Lato Light" charset="0"/>
              </a:endParaRPr>
            </a:p>
          </p:txBody>
        </p:sp>
        <p:sp>
          <p:nvSpPr>
            <p:cNvPr id="40" name="Oval 39"/>
            <p:cNvSpPr>
              <a:spLocks noChangeArrowheads="1"/>
            </p:cNvSpPr>
            <p:nvPr/>
          </p:nvSpPr>
          <p:spPr bwMode="auto">
            <a:xfrm>
              <a:off x="8730511" y="2079544"/>
              <a:ext cx="28999" cy="32228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Lato Light" charset="0"/>
              </a:endParaRPr>
            </a:p>
          </p:txBody>
        </p:sp>
        <p:sp>
          <p:nvSpPr>
            <p:cNvPr id="54" name="Oval 53"/>
            <p:cNvSpPr>
              <a:spLocks noChangeArrowheads="1"/>
            </p:cNvSpPr>
            <p:nvPr/>
          </p:nvSpPr>
          <p:spPr bwMode="auto">
            <a:xfrm>
              <a:off x="8736955" y="2089212"/>
              <a:ext cx="16111" cy="16115"/>
            </a:xfrm>
            <a:prstGeom prst="ellipse">
              <a:avLst/>
            </a:prstGeom>
            <a:solidFill>
              <a:srgbClr val="2C99B4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Lato Light" charset="0"/>
              </a:endParaRPr>
            </a:p>
          </p:txBody>
        </p:sp>
        <p:sp>
          <p:nvSpPr>
            <p:cNvPr id="55" name="Freeform 54"/>
            <p:cNvSpPr>
              <a:spLocks/>
            </p:cNvSpPr>
            <p:nvPr/>
          </p:nvSpPr>
          <p:spPr bwMode="auto">
            <a:xfrm>
              <a:off x="8743399" y="2092436"/>
              <a:ext cx="3223" cy="6446"/>
            </a:xfrm>
            <a:custGeom>
              <a:avLst/>
              <a:gdLst>
                <a:gd name="T0" fmla="*/ 1 w 1"/>
                <a:gd name="T1" fmla="*/ 1 h 2"/>
                <a:gd name="T2" fmla="*/ 1 w 1"/>
                <a:gd name="T3" fmla="*/ 2 h 2"/>
                <a:gd name="T4" fmla="*/ 0 w 1"/>
                <a:gd name="T5" fmla="*/ 1 h 2"/>
                <a:gd name="T6" fmla="*/ 1 w 1"/>
                <a:gd name="T7" fmla="*/ 0 h 2"/>
                <a:gd name="T8" fmla="*/ 1 w 1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2">
                  <a:moveTo>
                    <a:pt x="1" y="1"/>
                  </a:moveTo>
                  <a:lnTo>
                    <a:pt x="1" y="2"/>
                  </a:lnTo>
                  <a:lnTo>
                    <a:pt x="0" y="1"/>
                  </a:lnTo>
                  <a:lnTo>
                    <a:pt x="1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Lato Light" charset="0"/>
              </a:endParaRPr>
            </a:p>
          </p:txBody>
        </p:sp>
      </p:grpSp>
      <p:pic>
        <p:nvPicPr>
          <p:cNvPr id="56" name="Picture 55" descr="login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422917" y="3763073"/>
            <a:ext cx="10251223" cy="7105650"/>
          </a:xfrm>
          <a:prstGeom prst="rect">
            <a:avLst/>
          </a:prstGeom>
        </p:spPr>
      </p:pic>
      <p:sp>
        <p:nvSpPr>
          <p:cNvPr id="27" name="Subtitle 2">
            <a:extLst>
              <a:ext uri="{FF2B5EF4-FFF2-40B4-BE49-F238E27FC236}">
                <a16:creationId xmlns="" xmlns:a16="http://schemas.microsoft.com/office/drawing/2014/main" id="{7D196DB2-A0E0-44BA-B10C-B902769DE0CD}"/>
              </a:ext>
            </a:extLst>
          </p:cNvPr>
          <p:cNvSpPr txBox="1">
            <a:spLocks/>
          </p:cNvSpPr>
          <p:nvPr/>
        </p:nvSpPr>
        <p:spPr>
          <a:xfrm>
            <a:off x="840506" y="1789445"/>
            <a:ext cx="14056738" cy="810545"/>
          </a:xfrm>
          <a:prstGeom prst="rect">
            <a:avLst/>
          </a:prstGeom>
        </p:spPr>
        <p:txBody>
          <a:bodyPr vert="horz" wrap="non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200" dirty="0" smtClean="0"/>
              <a:t>Analyst user can preview the questionnaire before sending to the assessee</a:t>
            </a:r>
            <a:endParaRPr lang="en-US" sz="3100" dirty="0">
              <a:latin typeface="Lato Light"/>
              <a:cs typeface="Lato Light"/>
            </a:endParaRPr>
          </a:p>
        </p:txBody>
      </p:sp>
      <p:sp>
        <p:nvSpPr>
          <p:cNvPr id="28" name="Oval 27"/>
          <p:cNvSpPr/>
          <p:nvPr/>
        </p:nvSpPr>
        <p:spPr>
          <a:xfrm>
            <a:off x="23069390" y="523001"/>
            <a:ext cx="859750" cy="859750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2" tIns="45711" rIns="91422" bIns="45711" rtlCol="0" anchor="ctr"/>
          <a:lstStyle/>
          <a:p>
            <a:pPr algn="ctr"/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23109785" y="607069"/>
            <a:ext cx="807966" cy="615480"/>
          </a:xfrm>
          <a:prstGeom prst="rect">
            <a:avLst/>
          </a:prstGeom>
          <a:noFill/>
        </p:spPr>
        <p:txBody>
          <a:bodyPr wrap="none" lIns="182807" tIns="91404" rIns="182807" bIns="91404" rtlCol="0">
            <a:spAutoFit/>
          </a:bodyPr>
          <a:lstStyle/>
          <a:p>
            <a:pPr algn="ctr"/>
            <a:fld id="{260E2A6B-A809-4840-BF14-8648BC0BDF87}" type="slidenum">
              <a:rPr lang="id-ID" sz="2800" b="1" i="0" smtClean="0">
                <a:solidFill>
                  <a:schemeClr val="bg1"/>
                </a:solidFill>
                <a:latin typeface="Lato Bold" charset="0"/>
                <a:cs typeface="Lato Bold" charset="0"/>
              </a:rPr>
              <a:pPr algn="ctr"/>
              <a:t>7</a:t>
            </a:fld>
            <a:endParaRPr lang="id-ID" sz="2800" b="1" i="0" dirty="0">
              <a:solidFill>
                <a:schemeClr val="bg1"/>
              </a:solidFill>
              <a:latin typeface="Lato Bold" charset="0"/>
              <a:cs typeface="Lato Bold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ight Triangle 52"/>
          <p:cNvSpPr/>
          <p:nvPr/>
        </p:nvSpPr>
        <p:spPr>
          <a:xfrm rot="5400000" flipV="1">
            <a:off x="7178665" y="-5952029"/>
            <a:ext cx="11246953" cy="23151016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907330" y="538843"/>
            <a:ext cx="17878612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800" b="1" dirty="0" smtClean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Analyst Send Questionnaire Link</a:t>
            </a:r>
            <a:endParaRPr lang="id-ID" sz="8800" b="1" dirty="0">
              <a:solidFill>
                <a:schemeClr val="tx2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2032167" y="5833795"/>
            <a:ext cx="5430927" cy="1091648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lnSpc>
                <a:spcPts val="3440"/>
              </a:lnSpc>
            </a:pPr>
            <a:r>
              <a:rPr lang="en-US" sz="2200" dirty="0" smtClean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rPr>
              <a:t>This link can be shared with the Respondents.</a:t>
            </a:r>
            <a:endParaRPr lang="en-US" sz="2200" dirty="0">
              <a:solidFill>
                <a:schemeClr val="tx1"/>
              </a:solidFill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108373" y="3149200"/>
            <a:ext cx="1326004" cy="4616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2400" b="1" dirty="0" smtClean="0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Preview</a:t>
            </a:r>
            <a:endParaRPr lang="en-US" sz="2400" b="1" dirty="0">
              <a:solidFill>
                <a:schemeClr val="tx2"/>
              </a:solidFill>
              <a:latin typeface="Lato Black" charset="0"/>
              <a:ea typeface="Lato Black" charset="0"/>
              <a:cs typeface="Lato Black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981003" y="2855260"/>
            <a:ext cx="898003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9600" b="1" dirty="0">
                <a:solidFill>
                  <a:schemeClr val="accent1"/>
                </a:solidFill>
                <a:latin typeface="Lato Heavy" charset="0"/>
                <a:ea typeface="Lato Heavy" charset="0"/>
                <a:cs typeface="Lato Heavy" charset="0"/>
              </a:rPr>
              <a:t>1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162799" y="5372130"/>
            <a:ext cx="2133918" cy="4616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2400" b="1" dirty="0" smtClean="0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Respondents</a:t>
            </a:r>
            <a:endParaRPr lang="en-US" sz="2400" b="1" dirty="0">
              <a:solidFill>
                <a:schemeClr val="tx2"/>
              </a:solidFill>
              <a:latin typeface="Lato Black" charset="0"/>
              <a:ea typeface="Lato Black" charset="0"/>
              <a:cs typeface="Lato Black" charset="0"/>
            </a:endParaRPr>
          </a:p>
        </p:txBody>
      </p:sp>
      <p:sp>
        <p:nvSpPr>
          <p:cNvPr id="18" name="Subtitle 2"/>
          <p:cNvSpPr txBox="1">
            <a:spLocks/>
          </p:cNvSpPr>
          <p:nvPr/>
        </p:nvSpPr>
        <p:spPr>
          <a:xfrm>
            <a:off x="2032167" y="3648962"/>
            <a:ext cx="5430927" cy="1091648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lnSpc>
                <a:spcPts val="3440"/>
              </a:lnSpc>
            </a:pPr>
            <a:r>
              <a:rPr lang="en-US" sz="2200" dirty="0" smtClean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rPr>
              <a:t>Questionnaire link will be generated  and displayed in the text area.</a:t>
            </a:r>
            <a:endParaRPr lang="en-US" sz="2200" dirty="0">
              <a:solidFill>
                <a:schemeClr val="tx1"/>
              </a:solidFill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20" name="Subtitle 2"/>
          <p:cNvSpPr txBox="1">
            <a:spLocks/>
          </p:cNvSpPr>
          <p:nvPr/>
        </p:nvSpPr>
        <p:spPr>
          <a:xfrm>
            <a:off x="2037606" y="8001009"/>
            <a:ext cx="5430927" cy="1963681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3440"/>
              </a:lnSpc>
            </a:pPr>
            <a:r>
              <a:rPr lang="en-US" sz="2200" dirty="0" smtClean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rPr>
              <a:t>To send this link to the Assessee, Click Prepare Email for editing or click on Copy Link button to copy it to the clipboard.</a:t>
            </a:r>
            <a:endParaRPr lang="en-US" sz="2200" dirty="0">
              <a:solidFill>
                <a:schemeClr val="tx1"/>
              </a:solidFill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168238" y="7539344"/>
            <a:ext cx="2108269" cy="4616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2400" b="1" dirty="0" smtClean="0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Prepare Email</a:t>
            </a:r>
            <a:endParaRPr lang="en-US" sz="2400" b="1" dirty="0">
              <a:solidFill>
                <a:schemeClr val="tx2"/>
              </a:solidFill>
              <a:latin typeface="Lato Black" charset="0"/>
              <a:ea typeface="Lato Black" charset="0"/>
              <a:cs typeface="Lato Black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981003" y="5067291"/>
            <a:ext cx="898003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9600" b="1" dirty="0">
                <a:solidFill>
                  <a:schemeClr val="accent1"/>
                </a:solidFill>
                <a:latin typeface="Lato Heavy" charset="0"/>
                <a:ea typeface="Lato Heavy" charset="0"/>
                <a:cs typeface="Lato Heavy" charset="0"/>
              </a:rPr>
              <a:t>2</a:t>
            </a:r>
          </a:p>
        </p:txBody>
      </p:sp>
      <p:sp>
        <p:nvSpPr>
          <p:cNvPr id="25" name="Rectangle 24"/>
          <p:cNvSpPr/>
          <p:nvPr/>
        </p:nvSpPr>
        <p:spPr>
          <a:xfrm>
            <a:off x="981003" y="7217220"/>
            <a:ext cx="898003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9600" b="1" dirty="0">
                <a:solidFill>
                  <a:schemeClr val="accent1"/>
                </a:solidFill>
                <a:latin typeface="Lato Heavy" charset="0"/>
                <a:ea typeface="Lato Heavy" charset="0"/>
                <a:cs typeface="Lato Heavy" charset="0"/>
              </a:rPr>
              <a:t>3</a:t>
            </a:r>
          </a:p>
        </p:txBody>
      </p:sp>
      <p:grpSp>
        <p:nvGrpSpPr>
          <p:cNvPr id="28" name="Group 39"/>
          <p:cNvGrpSpPr/>
          <p:nvPr/>
        </p:nvGrpSpPr>
        <p:grpSpPr>
          <a:xfrm>
            <a:off x="9674226" y="3200401"/>
            <a:ext cx="13639800" cy="8610600"/>
            <a:chOff x="5898415" y="1976415"/>
            <a:chExt cx="5654530" cy="3255020"/>
          </a:xfrm>
        </p:grpSpPr>
        <p:sp>
          <p:nvSpPr>
            <p:cNvPr id="29" name="Freeform 45"/>
            <p:cNvSpPr>
              <a:spLocks/>
            </p:cNvSpPr>
            <p:nvPr/>
          </p:nvSpPr>
          <p:spPr bwMode="auto">
            <a:xfrm>
              <a:off x="5898415" y="5105745"/>
              <a:ext cx="2848207" cy="125690"/>
            </a:xfrm>
            <a:custGeom>
              <a:avLst/>
              <a:gdLst>
                <a:gd name="T0" fmla="*/ 0 w 885"/>
                <a:gd name="T1" fmla="*/ 16 h 39"/>
                <a:gd name="T2" fmla="*/ 78 w 885"/>
                <a:gd name="T3" fmla="*/ 39 h 39"/>
                <a:gd name="T4" fmla="*/ 885 w 885"/>
                <a:gd name="T5" fmla="*/ 39 h 39"/>
                <a:gd name="T6" fmla="*/ 885 w 885"/>
                <a:gd name="T7" fmla="*/ 0 h 39"/>
                <a:gd name="T8" fmla="*/ 0 w 885"/>
                <a:gd name="T9" fmla="*/ 0 h 39"/>
                <a:gd name="T10" fmla="*/ 0 w 885"/>
                <a:gd name="T11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85" h="39">
                  <a:moveTo>
                    <a:pt x="0" y="16"/>
                  </a:moveTo>
                  <a:cubicBezTo>
                    <a:pt x="0" y="23"/>
                    <a:pt x="30" y="39"/>
                    <a:pt x="78" y="39"/>
                  </a:cubicBezTo>
                  <a:cubicBezTo>
                    <a:pt x="126" y="39"/>
                    <a:pt x="885" y="39"/>
                    <a:pt x="885" y="39"/>
                  </a:cubicBezTo>
                  <a:cubicBezTo>
                    <a:pt x="885" y="0"/>
                    <a:pt x="885" y="0"/>
                    <a:pt x="885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6"/>
                  </a:lnTo>
                  <a:close/>
                </a:path>
              </a:pathLst>
            </a:custGeom>
            <a:solidFill>
              <a:srgbClr val="B3B4B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Lato Light" charset="0"/>
              </a:endParaRPr>
            </a:p>
          </p:txBody>
        </p:sp>
        <p:sp>
          <p:nvSpPr>
            <p:cNvPr id="30" name="Freeform 46"/>
            <p:cNvSpPr>
              <a:spLocks/>
            </p:cNvSpPr>
            <p:nvPr/>
          </p:nvSpPr>
          <p:spPr bwMode="auto">
            <a:xfrm>
              <a:off x="8704736" y="5105745"/>
              <a:ext cx="2848207" cy="125690"/>
            </a:xfrm>
            <a:custGeom>
              <a:avLst/>
              <a:gdLst>
                <a:gd name="T0" fmla="*/ 884 w 884"/>
                <a:gd name="T1" fmla="*/ 16 h 39"/>
                <a:gd name="T2" fmla="*/ 806 w 884"/>
                <a:gd name="T3" fmla="*/ 39 h 39"/>
                <a:gd name="T4" fmla="*/ 0 w 884"/>
                <a:gd name="T5" fmla="*/ 39 h 39"/>
                <a:gd name="T6" fmla="*/ 0 w 884"/>
                <a:gd name="T7" fmla="*/ 0 h 39"/>
                <a:gd name="T8" fmla="*/ 884 w 884"/>
                <a:gd name="T9" fmla="*/ 0 h 39"/>
                <a:gd name="T10" fmla="*/ 884 w 884"/>
                <a:gd name="T11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84" h="39">
                  <a:moveTo>
                    <a:pt x="884" y="16"/>
                  </a:moveTo>
                  <a:cubicBezTo>
                    <a:pt x="884" y="23"/>
                    <a:pt x="854" y="39"/>
                    <a:pt x="806" y="39"/>
                  </a:cubicBezTo>
                  <a:cubicBezTo>
                    <a:pt x="758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84" y="0"/>
                    <a:pt x="884" y="0"/>
                    <a:pt x="884" y="0"/>
                  </a:cubicBezTo>
                  <a:lnTo>
                    <a:pt x="884" y="16"/>
                  </a:lnTo>
                  <a:close/>
                </a:path>
              </a:pathLst>
            </a:custGeom>
            <a:solidFill>
              <a:srgbClr val="B3B4B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Lato Light" charset="0"/>
              </a:endParaRPr>
            </a:p>
          </p:txBody>
        </p:sp>
        <p:sp>
          <p:nvSpPr>
            <p:cNvPr id="31" name="Freeform 47"/>
            <p:cNvSpPr>
              <a:spLocks/>
            </p:cNvSpPr>
            <p:nvPr/>
          </p:nvSpPr>
          <p:spPr bwMode="auto">
            <a:xfrm>
              <a:off x="6455812" y="1976415"/>
              <a:ext cx="4581618" cy="3138999"/>
            </a:xfrm>
            <a:custGeom>
              <a:avLst/>
              <a:gdLst>
                <a:gd name="T0" fmla="*/ 1378 w 1423"/>
                <a:gd name="T1" fmla="*/ 0 h 974"/>
                <a:gd name="T2" fmla="*/ 45 w 1423"/>
                <a:gd name="T3" fmla="*/ 0 h 974"/>
                <a:gd name="T4" fmla="*/ 0 w 1423"/>
                <a:gd name="T5" fmla="*/ 45 h 974"/>
                <a:gd name="T6" fmla="*/ 0 w 1423"/>
                <a:gd name="T7" fmla="*/ 218 h 974"/>
                <a:gd name="T8" fmla="*/ 0 w 1423"/>
                <a:gd name="T9" fmla="*/ 929 h 974"/>
                <a:gd name="T10" fmla="*/ 45 w 1423"/>
                <a:gd name="T11" fmla="*/ 974 h 974"/>
                <a:gd name="T12" fmla="*/ 1378 w 1423"/>
                <a:gd name="T13" fmla="*/ 974 h 974"/>
                <a:gd name="T14" fmla="*/ 1423 w 1423"/>
                <a:gd name="T15" fmla="*/ 929 h 974"/>
                <a:gd name="T16" fmla="*/ 1423 w 1423"/>
                <a:gd name="T17" fmla="*/ 45 h 974"/>
                <a:gd name="T18" fmla="*/ 1378 w 1423"/>
                <a:gd name="T19" fmla="*/ 0 h 9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23" h="974">
                  <a:moveTo>
                    <a:pt x="1378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20" y="0"/>
                    <a:pt x="0" y="20"/>
                    <a:pt x="0" y="45"/>
                  </a:cubicBezTo>
                  <a:cubicBezTo>
                    <a:pt x="0" y="218"/>
                    <a:pt x="0" y="218"/>
                    <a:pt x="0" y="218"/>
                  </a:cubicBezTo>
                  <a:cubicBezTo>
                    <a:pt x="0" y="929"/>
                    <a:pt x="0" y="929"/>
                    <a:pt x="0" y="929"/>
                  </a:cubicBezTo>
                  <a:cubicBezTo>
                    <a:pt x="0" y="954"/>
                    <a:pt x="20" y="974"/>
                    <a:pt x="45" y="974"/>
                  </a:cubicBezTo>
                  <a:cubicBezTo>
                    <a:pt x="1378" y="974"/>
                    <a:pt x="1378" y="974"/>
                    <a:pt x="1378" y="974"/>
                  </a:cubicBezTo>
                  <a:cubicBezTo>
                    <a:pt x="1403" y="974"/>
                    <a:pt x="1423" y="954"/>
                    <a:pt x="1423" y="929"/>
                  </a:cubicBezTo>
                  <a:cubicBezTo>
                    <a:pt x="1423" y="45"/>
                    <a:pt x="1423" y="45"/>
                    <a:pt x="1423" y="45"/>
                  </a:cubicBezTo>
                  <a:cubicBezTo>
                    <a:pt x="1423" y="20"/>
                    <a:pt x="1403" y="0"/>
                    <a:pt x="1378" y="0"/>
                  </a:cubicBezTo>
                  <a:close/>
                </a:path>
              </a:pathLst>
            </a:custGeom>
            <a:solidFill>
              <a:srgbClr val="D2D3D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Lato Light" charset="0"/>
              </a:endParaRPr>
            </a:p>
          </p:txBody>
        </p:sp>
        <p:sp>
          <p:nvSpPr>
            <p:cNvPr id="32" name="Freeform 48"/>
            <p:cNvSpPr>
              <a:spLocks/>
            </p:cNvSpPr>
            <p:nvPr/>
          </p:nvSpPr>
          <p:spPr bwMode="auto">
            <a:xfrm>
              <a:off x="6471923" y="1992528"/>
              <a:ext cx="4552622" cy="3106772"/>
            </a:xfrm>
            <a:custGeom>
              <a:avLst/>
              <a:gdLst>
                <a:gd name="T0" fmla="*/ 40 w 1414"/>
                <a:gd name="T1" fmla="*/ 964 h 964"/>
                <a:gd name="T2" fmla="*/ 0 w 1414"/>
                <a:gd name="T3" fmla="*/ 924 h 964"/>
                <a:gd name="T4" fmla="*/ 0 w 1414"/>
                <a:gd name="T5" fmla="*/ 40 h 964"/>
                <a:gd name="T6" fmla="*/ 40 w 1414"/>
                <a:gd name="T7" fmla="*/ 0 h 964"/>
                <a:gd name="T8" fmla="*/ 1373 w 1414"/>
                <a:gd name="T9" fmla="*/ 0 h 964"/>
                <a:gd name="T10" fmla="*/ 1414 w 1414"/>
                <a:gd name="T11" fmla="*/ 40 h 964"/>
                <a:gd name="T12" fmla="*/ 1414 w 1414"/>
                <a:gd name="T13" fmla="*/ 924 h 964"/>
                <a:gd name="T14" fmla="*/ 1373 w 1414"/>
                <a:gd name="T15" fmla="*/ 964 h 964"/>
                <a:gd name="T16" fmla="*/ 40 w 1414"/>
                <a:gd name="T17" fmla="*/ 964 h 9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14" h="964">
                  <a:moveTo>
                    <a:pt x="40" y="964"/>
                  </a:moveTo>
                  <a:cubicBezTo>
                    <a:pt x="18" y="964"/>
                    <a:pt x="0" y="946"/>
                    <a:pt x="0" y="924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1373" y="0"/>
                    <a:pt x="1373" y="0"/>
                    <a:pt x="1373" y="0"/>
                  </a:cubicBezTo>
                  <a:cubicBezTo>
                    <a:pt x="1396" y="0"/>
                    <a:pt x="1414" y="18"/>
                    <a:pt x="1414" y="40"/>
                  </a:cubicBezTo>
                  <a:cubicBezTo>
                    <a:pt x="1414" y="924"/>
                    <a:pt x="1414" y="924"/>
                    <a:pt x="1414" y="924"/>
                  </a:cubicBezTo>
                  <a:cubicBezTo>
                    <a:pt x="1414" y="946"/>
                    <a:pt x="1396" y="964"/>
                    <a:pt x="1373" y="964"/>
                  </a:cubicBezTo>
                  <a:lnTo>
                    <a:pt x="40" y="964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Lato Light" charset="0"/>
              </a:endParaRPr>
            </a:p>
          </p:txBody>
        </p:sp>
        <p:sp>
          <p:nvSpPr>
            <p:cNvPr id="33" name="Rectangle 50"/>
            <p:cNvSpPr>
              <a:spLocks noChangeArrowheads="1"/>
            </p:cNvSpPr>
            <p:nvPr/>
          </p:nvSpPr>
          <p:spPr bwMode="auto">
            <a:xfrm>
              <a:off x="5898415" y="5054180"/>
              <a:ext cx="5654530" cy="10312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Lato Light" charset="0"/>
              </a:endParaRPr>
            </a:p>
          </p:txBody>
        </p:sp>
        <p:sp>
          <p:nvSpPr>
            <p:cNvPr id="34" name="Freeform 51"/>
            <p:cNvSpPr>
              <a:spLocks/>
            </p:cNvSpPr>
            <p:nvPr/>
          </p:nvSpPr>
          <p:spPr bwMode="auto">
            <a:xfrm>
              <a:off x="8318101" y="5054180"/>
              <a:ext cx="811932" cy="58010"/>
            </a:xfrm>
            <a:custGeom>
              <a:avLst/>
              <a:gdLst>
                <a:gd name="T0" fmla="*/ 0 w 252"/>
                <a:gd name="T1" fmla="*/ 0 h 18"/>
                <a:gd name="T2" fmla="*/ 22 w 252"/>
                <a:gd name="T3" fmla="*/ 18 h 18"/>
                <a:gd name="T4" fmla="*/ 230 w 252"/>
                <a:gd name="T5" fmla="*/ 18 h 18"/>
                <a:gd name="T6" fmla="*/ 252 w 252"/>
                <a:gd name="T7" fmla="*/ 0 h 18"/>
                <a:gd name="T8" fmla="*/ 0 w 252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2" h="18">
                  <a:moveTo>
                    <a:pt x="0" y="0"/>
                  </a:moveTo>
                  <a:cubicBezTo>
                    <a:pt x="2" y="10"/>
                    <a:pt x="11" y="18"/>
                    <a:pt x="22" y="18"/>
                  </a:cubicBezTo>
                  <a:cubicBezTo>
                    <a:pt x="230" y="18"/>
                    <a:pt x="230" y="18"/>
                    <a:pt x="230" y="18"/>
                  </a:cubicBezTo>
                  <a:cubicBezTo>
                    <a:pt x="241" y="18"/>
                    <a:pt x="250" y="10"/>
                    <a:pt x="25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B3B4B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Lato Light" charset="0"/>
              </a:endParaRPr>
            </a:p>
          </p:txBody>
        </p:sp>
        <p:sp>
          <p:nvSpPr>
            <p:cNvPr id="35" name="Rectangle 52"/>
            <p:cNvSpPr>
              <a:spLocks noChangeArrowheads="1"/>
            </p:cNvSpPr>
            <p:nvPr/>
          </p:nvSpPr>
          <p:spPr bwMode="auto">
            <a:xfrm>
              <a:off x="6623354" y="2189119"/>
              <a:ext cx="4249758" cy="268458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Lato Light" charset="0"/>
              </a:endParaRPr>
            </a:p>
          </p:txBody>
        </p:sp>
        <p:sp>
          <p:nvSpPr>
            <p:cNvPr id="36" name="Oval 35"/>
            <p:cNvSpPr>
              <a:spLocks noChangeArrowheads="1"/>
            </p:cNvSpPr>
            <p:nvPr/>
          </p:nvSpPr>
          <p:spPr bwMode="auto">
            <a:xfrm>
              <a:off x="8720847" y="2076321"/>
              <a:ext cx="48330" cy="48343"/>
            </a:xfrm>
            <a:prstGeom prst="ellipse">
              <a:avLst/>
            </a:prstGeom>
            <a:solidFill>
              <a:srgbClr val="2C2C2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Lato Light" charset="0"/>
              </a:endParaRPr>
            </a:p>
          </p:txBody>
        </p:sp>
        <p:sp>
          <p:nvSpPr>
            <p:cNvPr id="37" name="Oval 36"/>
            <p:cNvSpPr>
              <a:spLocks noChangeArrowheads="1"/>
            </p:cNvSpPr>
            <p:nvPr/>
          </p:nvSpPr>
          <p:spPr bwMode="auto">
            <a:xfrm>
              <a:off x="8720847" y="2073099"/>
              <a:ext cx="48330" cy="45119"/>
            </a:xfrm>
            <a:prstGeom prst="ellipse">
              <a:avLst/>
            </a:prstGeom>
            <a:solidFill>
              <a:srgbClr val="0A0A0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Lato Light" charset="0"/>
              </a:endParaRPr>
            </a:p>
          </p:txBody>
        </p:sp>
        <p:sp>
          <p:nvSpPr>
            <p:cNvPr id="38" name="Oval 37"/>
            <p:cNvSpPr>
              <a:spLocks noChangeArrowheads="1"/>
            </p:cNvSpPr>
            <p:nvPr/>
          </p:nvSpPr>
          <p:spPr bwMode="auto">
            <a:xfrm>
              <a:off x="8730511" y="2079544"/>
              <a:ext cx="28999" cy="32228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Lato Light" charset="0"/>
              </a:endParaRPr>
            </a:p>
          </p:txBody>
        </p:sp>
        <p:sp>
          <p:nvSpPr>
            <p:cNvPr id="39" name="Oval 38"/>
            <p:cNvSpPr>
              <a:spLocks noChangeArrowheads="1"/>
            </p:cNvSpPr>
            <p:nvPr/>
          </p:nvSpPr>
          <p:spPr bwMode="auto">
            <a:xfrm>
              <a:off x="8736955" y="2089212"/>
              <a:ext cx="16111" cy="16115"/>
            </a:xfrm>
            <a:prstGeom prst="ellipse">
              <a:avLst/>
            </a:prstGeom>
            <a:solidFill>
              <a:srgbClr val="2C99B4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Lato Light" charset="0"/>
              </a:endParaRPr>
            </a:p>
          </p:txBody>
        </p:sp>
        <p:sp>
          <p:nvSpPr>
            <p:cNvPr id="40" name="Freeform 39"/>
            <p:cNvSpPr>
              <a:spLocks/>
            </p:cNvSpPr>
            <p:nvPr/>
          </p:nvSpPr>
          <p:spPr bwMode="auto">
            <a:xfrm>
              <a:off x="8743399" y="2092436"/>
              <a:ext cx="3223" cy="6446"/>
            </a:xfrm>
            <a:custGeom>
              <a:avLst/>
              <a:gdLst>
                <a:gd name="T0" fmla="*/ 1 w 1"/>
                <a:gd name="T1" fmla="*/ 1 h 2"/>
                <a:gd name="T2" fmla="*/ 1 w 1"/>
                <a:gd name="T3" fmla="*/ 2 h 2"/>
                <a:gd name="T4" fmla="*/ 0 w 1"/>
                <a:gd name="T5" fmla="*/ 1 h 2"/>
                <a:gd name="T6" fmla="*/ 1 w 1"/>
                <a:gd name="T7" fmla="*/ 0 h 2"/>
                <a:gd name="T8" fmla="*/ 1 w 1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2">
                  <a:moveTo>
                    <a:pt x="1" y="1"/>
                  </a:moveTo>
                  <a:lnTo>
                    <a:pt x="1" y="2"/>
                  </a:lnTo>
                  <a:lnTo>
                    <a:pt x="0" y="1"/>
                  </a:lnTo>
                  <a:lnTo>
                    <a:pt x="1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Lato Light" charset="0"/>
              </a:endParaRPr>
            </a:p>
          </p:txBody>
        </p:sp>
      </p:grpSp>
      <p:pic>
        <p:nvPicPr>
          <p:cNvPr id="54" name="Picture 53" descr="login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422918" y="3763073"/>
            <a:ext cx="10251222" cy="7105650"/>
          </a:xfrm>
          <a:prstGeom prst="rect">
            <a:avLst/>
          </a:prstGeom>
        </p:spPr>
      </p:pic>
      <p:sp>
        <p:nvSpPr>
          <p:cNvPr id="27" name="Subtitle 2">
            <a:extLst>
              <a:ext uri="{FF2B5EF4-FFF2-40B4-BE49-F238E27FC236}">
                <a16:creationId xmlns="" xmlns:a16="http://schemas.microsoft.com/office/drawing/2014/main" id="{7D196DB2-A0E0-44BA-B10C-B902769DE0CD}"/>
              </a:ext>
            </a:extLst>
          </p:cNvPr>
          <p:cNvSpPr txBox="1">
            <a:spLocks/>
          </p:cNvSpPr>
          <p:nvPr/>
        </p:nvSpPr>
        <p:spPr>
          <a:xfrm>
            <a:off x="840506" y="1789445"/>
            <a:ext cx="11961613" cy="810545"/>
          </a:xfrm>
          <a:prstGeom prst="rect">
            <a:avLst/>
          </a:prstGeom>
        </p:spPr>
        <p:txBody>
          <a:bodyPr vert="horz" wrap="non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200" dirty="0" smtClean="0"/>
              <a:t>Analyst user can send the questionnaire link to the respondents</a:t>
            </a:r>
            <a:endParaRPr lang="en-US" sz="3100" dirty="0">
              <a:latin typeface="Lato Light"/>
              <a:cs typeface="Lato Light"/>
            </a:endParaRPr>
          </a:p>
        </p:txBody>
      </p:sp>
      <p:sp>
        <p:nvSpPr>
          <p:cNvPr id="41" name="Oval 40"/>
          <p:cNvSpPr/>
          <p:nvPr/>
        </p:nvSpPr>
        <p:spPr>
          <a:xfrm>
            <a:off x="23069390" y="523001"/>
            <a:ext cx="859750" cy="859750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2" tIns="45711" rIns="91422" bIns="45711" rtlCol="0" anchor="ctr"/>
          <a:lstStyle/>
          <a:p>
            <a:pPr algn="ctr"/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23109785" y="607069"/>
            <a:ext cx="807966" cy="615480"/>
          </a:xfrm>
          <a:prstGeom prst="rect">
            <a:avLst/>
          </a:prstGeom>
          <a:noFill/>
        </p:spPr>
        <p:txBody>
          <a:bodyPr wrap="none" lIns="182807" tIns="91404" rIns="182807" bIns="91404" rtlCol="0">
            <a:spAutoFit/>
          </a:bodyPr>
          <a:lstStyle/>
          <a:p>
            <a:pPr algn="ctr"/>
            <a:fld id="{260E2A6B-A809-4840-BF14-8648BC0BDF87}" type="slidenum">
              <a:rPr lang="id-ID" sz="2800" b="1" i="0" smtClean="0">
                <a:solidFill>
                  <a:schemeClr val="bg1"/>
                </a:solidFill>
                <a:latin typeface="Lato Bold" charset="0"/>
                <a:cs typeface="Lato Bold" charset="0"/>
              </a:rPr>
              <a:pPr algn="ctr"/>
              <a:t>8</a:t>
            </a:fld>
            <a:endParaRPr lang="id-ID" sz="2800" b="1" i="0" dirty="0">
              <a:solidFill>
                <a:schemeClr val="bg1"/>
              </a:solidFill>
              <a:latin typeface="Lato Bold" charset="0"/>
              <a:cs typeface="Lato Bold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ight Triangle 52"/>
          <p:cNvSpPr/>
          <p:nvPr/>
        </p:nvSpPr>
        <p:spPr>
          <a:xfrm rot="5400000" flipV="1">
            <a:off x="7178665" y="-5952029"/>
            <a:ext cx="11246953" cy="23151016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907330" y="538843"/>
            <a:ext cx="18848430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800" b="1" dirty="0" smtClean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Analyst Prepare Assessment Request</a:t>
            </a:r>
            <a:endParaRPr lang="id-ID" sz="8800" b="1" dirty="0">
              <a:solidFill>
                <a:schemeClr val="tx2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2032167" y="5833795"/>
            <a:ext cx="5430927" cy="1091648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lnSpc>
                <a:spcPts val="3440"/>
              </a:lnSpc>
            </a:pPr>
            <a:r>
              <a:rPr lang="en-US" sz="2200" dirty="0" smtClean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rPr>
              <a:t>Sender name can be either the analyst name or system </a:t>
            </a:r>
            <a:r>
              <a:rPr lang="en-US" sz="2200" dirty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rPr>
              <a:t>g</a:t>
            </a:r>
            <a:r>
              <a:rPr lang="en-US" sz="2200" dirty="0" smtClean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rPr>
              <a:t>enerated </a:t>
            </a:r>
            <a:endParaRPr lang="en-US" sz="2200" dirty="0">
              <a:solidFill>
                <a:schemeClr val="tx1"/>
              </a:solidFill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108373" y="3149200"/>
            <a:ext cx="1845377" cy="4616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2400" b="1" dirty="0" smtClean="0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Instructions</a:t>
            </a:r>
            <a:endParaRPr lang="en-US" sz="2400" b="1" dirty="0">
              <a:solidFill>
                <a:schemeClr val="tx2"/>
              </a:solidFill>
              <a:latin typeface="Lato Black" charset="0"/>
              <a:ea typeface="Lato Black" charset="0"/>
              <a:cs typeface="Lato Black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981003" y="2855260"/>
            <a:ext cx="898003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9600" b="1" dirty="0">
                <a:solidFill>
                  <a:schemeClr val="accent1"/>
                </a:solidFill>
                <a:latin typeface="Lato Heavy" charset="0"/>
                <a:ea typeface="Lato Heavy" charset="0"/>
                <a:cs typeface="Lato Heavy" charset="0"/>
              </a:rPr>
              <a:t>1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162799" y="5372130"/>
            <a:ext cx="1008609" cy="4616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2400" b="1" dirty="0" smtClean="0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Name</a:t>
            </a:r>
            <a:endParaRPr lang="en-US" sz="2400" b="1" dirty="0">
              <a:solidFill>
                <a:schemeClr val="tx2"/>
              </a:solidFill>
              <a:latin typeface="Lato Black" charset="0"/>
              <a:ea typeface="Lato Black" charset="0"/>
              <a:cs typeface="Lato Black" charset="0"/>
            </a:endParaRPr>
          </a:p>
        </p:txBody>
      </p:sp>
      <p:sp>
        <p:nvSpPr>
          <p:cNvPr id="18" name="Subtitle 2"/>
          <p:cNvSpPr txBox="1">
            <a:spLocks/>
          </p:cNvSpPr>
          <p:nvPr/>
        </p:nvSpPr>
        <p:spPr>
          <a:xfrm>
            <a:off x="2032167" y="3648962"/>
            <a:ext cx="5430927" cy="1527664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lnSpc>
                <a:spcPts val="3440"/>
              </a:lnSpc>
            </a:pPr>
            <a:r>
              <a:rPr lang="en-US" sz="2200" dirty="0" smtClean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rPr>
              <a:t>To send a customized message, the </a:t>
            </a:r>
            <a:r>
              <a:rPr lang="en-US" sz="2200" dirty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rPr>
              <a:t>a</a:t>
            </a:r>
            <a:r>
              <a:rPr lang="en-US" sz="2200" dirty="0" smtClean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rPr>
              <a:t>nalyst can edit the default email template content.</a:t>
            </a:r>
            <a:endParaRPr lang="en-US" sz="2200" dirty="0">
              <a:solidFill>
                <a:schemeClr val="tx1"/>
              </a:solidFill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20" name="Subtitle 2"/>
          <p:cNvSpPr txBox="1">
            <a:spLocks/>
          </p:cNvSpPr>
          <p:nvPr/>
        </p:nvSpPr>
        <p:spPr>
          <a:xfrm>
            <a:off x="2037606" y="8001009"/>
            <a:ext cx="5430927" cy="1091648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3440"/>
              </a:lnSpc>
            </a:pPr>
            <a:r>
              <a:rPr lang="en-US" sz="2200" dirty="0" smtClean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rPr>
              <a:t>Clicking on Send Email button will send the email to the Respondent</a:t>
            </a:r>
            <a:endParaRPr lang="en-US" sz="2200" dirty="0">
              <a:solidFill>
                <a:schemeClr val="tx1"/>
              </a:solidFill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168238" y="7539344"/>
            <a:ext cx="1699504" cy="4616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2400" b="1" dirty="0" smtClean="0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Send Email</a:t>
            </a:r>
            <a:endParaRPr lang="en-US" sz="2400" b="1" dirty="0">
              <a:solidFill>
                <a:schemeClr val="tx2"/>
              </a:solidFill>
              <a:latin typeface="Lato Black" charset="0"/>
              <a:ea typeface="Lato Black" charset="0"/>
              <a:cs typeface="Lato Black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981003" y="5067291"/>
            <a:ext cx="898003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9600" b="1" dirty="0">
                <a:solidFill>
                  <a:schemeClr val="accent1"/>
                </a:solidFill>
                <a:latin typeface="Lato Heavy" charset="0"/>
                <a:ea typeface="Lato Heavy" charset="0"/>
                <a:cs typeface="Lato Heavy" charset="0"/>
              </a:rPr>
              <a:t>2</a:t>
            </a:r>
          </a:p>
        </p:txBody>
      </p:sp>
      <p:sp>
        <p:nvSpPr>
          <p:cNvPr id="25" name="Rectangle 24"/>
          <p:cNvSpPr/>
          <p:nvPr/>
        </p:nvSpPr>
        <p:spPr>
          <a:xfrm>
            <a:off x="981003" y="7217220"/>
            <a:ext cx="898003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9600" b="1" dirty="0">
                <a:solidFill>
                  <a:schemeClr val="accent1"/>
                </a:solidFill>
                <a:latin typeface="Lato Heavy" charset="0"/>
                <a:ea typeface="Lato Heavy" charset="0"/>
                <a:cs typeface="Lato Heavy" charset="0"/>
              </a:rPr>
              <a:t>3</a:t>
            </a:r>
          </a:p>
        </p:txBody>
      </p:sp>
      <p:grpSp>
        <p:nvGrpSpPr>
          <p:cNvPr id="28" name="Group 39"/>
          <p:cNvGrpSpPr/>
          <p:nvPr/>
        </p:nvGrpSpPr>
        <p:grpSpPr>
          <a:xfrm>
            <a:off x="9674226" y="3200401"/>
            <a:ext cx="13639800" cy="8610600"/>
            <a:chOff x="5898415" y="1976415"/>
            <a:chExt cx="5654530" cy="3255020"/>
          </a:xfrm>
        </p:grpSpPr>
        <p:sp>
          <p:nvSpPr>
            <p:cNvPr id="29" name="Freeform 45"/>
            <p:cNvSpPr>
              <a:spLocks/>
            </p:cNvSpPr>
            <p:nvPr/>
          </p:nvSpPr>
          <p:spPr bwMode="auto">
            <a:xfrm>
              <a:off x="5898415" y="5105745"/>
              <a:ext cx="2848207" cy="125690"/>
            </a:xfrm>
            <a:custGeom>
              <a:avLst/>
              <a:gdLst>
                <a:gd name="T0" fmla="*/ 0 w 885"/>
                <a:gd name="T1" fmla="*/ 16 h 39"/>
                <a:gd name="T2" fmla="*/ 78 w 885"/>
                <a:gd name="T3" fmla="*/ 39 h 39"/>
                <a:gd name="T4" fmla="*/ 885 w 885"/>
                <a:gd name="T5" fmla="*/ 39 h 39"/>
                <a:gd name="T6" fmla="*/ 885 w 885"/>
                <a:gd name="T7" fmla="*/ 0 h 39"/>
                <a:gd name="T8" fmla="*/ 0 w 885"/>
                <a:gd name="T9" fmla="*/ 0 h 39"/>
                <a:gd name="T10" fmla="*/ 0 w 885"/>
                <a:gd name="T11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85" h="39">
                  <a:moveTo>
                    <a:pt x="0" y="16"/>
                  </a:moveTo>
                  <a:cubicBezTo>
                    <a:pt x="0" y="23"/>
                    <a:pt x="30" y="39"/>
                    <a:pt x="78" y="39"/>
                  </a:cubicBezTo>
                  <a:cubicBezTo>
                    <a:pt x="126" y="39"/>
                    <a:pt x="885" y="39"/>
                    <a:pt x="885" y="39"/>
                  </a:cubicBezTo>
                  <a:cubicBezTo>
                    <a:pt x="885" y="0"/>
                    <a:pt x="885" y="0"/>
                    <a:pt x="885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6"/>
                  </a:lnTo>
                  <a:close/>
                </a:path>
              </a:pathLst>
            </a:custGeom>
            <a:solidFill>
              <a:srgbClr val="B3B4B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Lato Light" charset="0"/>
              </a:endParaRPr>
            </a:p>
          </p:txBody>
        </p:sp>
        <p:sp>
          <p:nvSpPr>
            <p:cNvPr id="30" name="Freeform 46"/>
            <p:cNvSpPr>
              <a:spLocks/>
            </p:cNvSpPr>
            <p:nvPr/>
          </p:nvSpPr>
          <p:spPr bwMode="auto">
            <a:xfrm>
              <a:off x="8704736" y="5105745"/>
              <a:ext cx="2848207" cy="125690"/>
            </a:xfrm>
            <a:custGeom>
              <a:avLst/>
              <a:gdLst>
                <a:gd name="T0" fmla="*/ 884 w 884"/>
                <a:gd name="T1" fmla="*/ 16 h 39"/>
                <a:gd name="T2" fmla="*/ 806 w 884"/>
                <a:gd name="T3" fmla="*/ 39 h 39"/>
                <a:gd name="T4" fmla="*/ 0 w 884"/>
                <a:gd name="T5" fmla="*/ 39 h 39"/>
                <a:gd name="T6" fmla="*/ 0 w 884"/>
                <a:gd name="T7" fmla="*/ 0 h 39"/>
                <a:gd name="T8" fmla="*/ 884 w 884"/>
                <a:gd name="T9" fmla="*/ 0 h 39"/>
                <a:gd name="T10" fmla="*/ 884 w 884"/>
                <a:gd name="T11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84" h="39">
                  <a:moveTo>
                    <a:pt x="884" y="16"/>
                  </a:moveTo>
                  <a:cubicBezTo>
                    <a:pt x="884" y="23"/>
                    <a:pt x="854" y="39"/>
                    <a:pt x="806" y="39"/>
                  </a:cubicBezTo>
                  <a:cubicBezTo>
                    <a:pt x="758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84" y="0"/>
                    <a:pt x="884" y="0"/>
                    <a:pt x="884" y="0"/>
                  </a:cubicBezTo>
                  <a:lnTo>
                    <a:pt x="884" y="16"/>
                  </a:lnTo>
                  <a:close/>
                </a:path>
              </a:pathLst>
            </a:custGeom>
            <a:solidFill>
              <a:srgbClr val="B3B4B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Lato Light" charset="0"/>
              </a:endParaRPr>
            </a:p>
          </p:txBody>
        </p:sp>
        <p:sp>
          <p:nvSpPr>
            <p:cNvPr id="31" name="Freeform 47"/>
            <p:cNvSpPr>
              <a:spLocks/>
            </p:cNvSpPr>
            <p:nvPr/>
          </p:nvSpPr>
          <p:spPr bwMode="auto">
            <a:xfrm>
              <a:off x="6455812" y="1976415"/>
              <a:ext cx="4581618" cy="3138999"/>
            </a:xfrm>
            <a:custGeom>
              <a:avLst/>
              <a:gdLst>
                <a:gd name="T0" fmla="*/ 1378 w 1423"/>
                <a:gd name="T1" fmla="*/ 0 h 974"/>
                <a:gd name="T2" fmla="*/ 45 w 1423"/>
                <a:gd name="T3" fmla="*/ 0 h 974"/>
                <a:gd name="T4" fmla="*/ 0 w 1423"/>
                <a:gd name="T5" fmla="*/ 45 h 974"/>
                <a:gd name="T6" fmla="*/ 0 w 1423"/>
                <a:gd name="T7" fmla="*/ 218 h 974"/>
                <a:gd name="T8" fmla="*/ 0 w 1423"/>
                <a:gd name="T9" fmla="*/ 929 h 974"/>
                <a:gd name="T10" fmla="*/ 45 w 1423"/>
                <a:gd name="T11" fmla="*/ 974 h 974"/>
                <a:gd name="T12" fmla="*/ 1378 w 1423"/>
                <a:gd name="T13" fmla="*/ 974 h 974"/>
                <a:gd name="T14" fmla="*/ 1423 w 1423"/>
                <a:gd name="T15" fmla="*/ 929 h 974"/>
                <a:gd name="T16" fmla="*/ 1423 w 1423"/>
                <a:gd name="T17" fmla="*/ 45 h 974"/>
                <a:gd name="T18" fmla="*/ 1378 w 1423"/>
                <a:gd name="T19" fmla="*/ 0 h 9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23" h="974">
                  <a:moveTo>
                    <a:pt x="1378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20" y="0"/>
                    <a:pt x="0" y="20"/>
                    <a:pt x="0" y="45"/>
                  </a:cubicBezTo>
                  <a:cubicBezTo>
                    <a:pt x="0" y="218"/>
                    <a:pt x="0" y="218"/>
                    <a:pt x="0" y="218"/>
                  </a:cubicBezTo>
                  <a:cubicBezTo>
                    <a:pt x="0" y="929"/>
                    <a:pt x="0" y="929"/>
                    <a:pt x="0" y="929"/>
                  </a:cubicBezTo>
                  <a:cubicBezTo>
                    <a:pt x="0" y="954"/>
                    <a:pt x="20" y="974"/>
                    <a:pt x="45" y="974"/>
                  </a:cubicBezTo>
                  <a:cubicBezTo>
                    <a:pt x="1378" y="974"/>
                    <a:pt x="1378" y="974"/>
                    <a:pt x="1378" y="974"/>
                  </a:cubicBezTo>
                  <a:cubicBezTo>
                    <a:pt x="1403" y="974"/>
                    <a:pt x="1423" y="954"/>
                    <a:pt x="1423" y="929"/>
                  </a:cubicBezTo>
                  <a:cubicBezTo>
                    <a:pt x="1423" y="45"/>
                    <a:pt x="1423" y="45"/>
                    <a:pt x="1423" y="45"/>
                  </a:cubicBezTo>
                  <a:cubicBezTo>
                    <a:pt x="1423" y="20"/>
                    <a:pt x="1403" y="0"/>
                    <a:pt x="1378" y="0"/>
                  </a:cubicBezTo>
                  <a:close/>
                </a:path>
              </a:pathLst>
            </a:custGeom>
            <a:solidFill>
              <a:srgbClr val="D2D3D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Lato Light" charset="0"/>
              </a:endParaRPr>
            </a:p>
          </p:txBody>
        </p:sp>
        <p:sp>
          <p:nvSpPr>
            <p:cNvPr id="32" name="Freeform 48"/>
            <p:cNvSpPr>
              <a:spLocks/>
            </p:cNvSpPr>
            <p:nvPr/>
          </p:nvSpPr>
          <p:spPr bwMode="auto">
            <a:xfrm>
              <a:off x="6471923" y="1992528"/>
              <a:ext cx="4552622" cy="3106772"/>
            </a:xfrm>
            <a:custGeom>
              <a:avLst/>
              <a:gdLst>
                <a:gd name="T0" fmla="*/ 40 w 1414"/>
                <a:gd name="T1" fmla="*/ 964 h 964"/>
                <a:gd name="T2" fmla="*/ 0 w 1414"/>
                <a:gd name="T3" fmla="*/ 924 h 964"/>
                <a:gd name="T4" fmla="*/ 0 w 1414"/>
                <a:gd name="T5" fmla="*/ 40 h 964"/>
                <a:gd name="T6" fmla="*/ 40 w 1414"/>
                <a:gd name="T7" fmla="*/ 0 h 964"/>
                <a:gd name="T8" fmla="*/ 1373 w 1414"/>
                <a:gd name="T9" fmla="*/ 0 h 964"/>
                <a:gd name="T10" fmla="*/ 1414 w 1414"/>
                <a:gd name="T11" fmla="*/ 40 h 964"/>
                <a:gd name="T12" fmla="*/ 1414 w 1414"/>
                <a:gd name="T13" fmla="*/ 924 h 964"/>
                <a:gd name="T14" fmla="*/ 1373 w 1414"/>
                <a:gd name="T15" fmla="*/ 964 h 964"/>
                <a:gd name="T16" fmla="*/ 40 w 1414"/>
                <a:gd name="T17" fmla="*/ 964 h 9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14" h="964">
                  <a:moveTo>
                    <a:pt x="40" y="964"/>
                  </a:moveTo>
                  <a:cubicBezTo>
                    <a:pt x="18" y="964"/>
                    <a:pt x="0" y="946"/>
                    <a:pt x="0" y="924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1373" y="0"/>
                    <a:pt x="1373" y="0"/>
                    <a:pt x="1373" y="0"/>
                  </a:cubicBezTo>
                  <a:cubicBezTo>
                    <a:pt x="1396" y="0"/>
                    <a:pt x="1414" y="18"/>
                    <a:pt x="1414" y="40"/>
                  </a:cubicBezTo>
                  <a:cubicBezTo>
                    <a:pt x="1414" y="924"/>
                    <a:pt x="1414" y="924"/>
                    <a:pt x="1414" y="924"/>
                  </a:cubicBezTo>
                  <a:cubicBezTo>
                    <a:pt x="1414" y="946"/>
                    <a:pt x="1396" y="964"/>
                    <a:pt x="1373" y="964"/>
                  </a:cubicBezTo>
                  <a:lnTo>
                    <a:pt x="40" y="964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Lato Light" charset="0"/>
              </a:endParaRPr>
            </a:p>
          </p:txBody>
        </p:sp>
        <p:sp>
          <p:nvSpPr>
            <p:cNvPr id="33" name="Rectangle 50"/>
            <p:cNvSpPr>
              <a:spLocks noChangeArrowheads="1"/>
            </p:cNvSpPr>
            <p:nvPr/>
          </p:nvSpPr>
          <p:spPr bwMode="auto">
            <a:xfrm>
              <a:off x="5898415" y="5054180"/>
              <a:ext cx="5654530" cy="10312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Lato Light" charset="0"/>
              </a:endParaRPr>
            </a:p>
          </p:txBody>
        </p:sp>
        <p:sp>
          <p:nvSpPr>
            <p:cNvPr id="34" name="Freeform 51"/>
            <p:cNvSpPr>
              <a:spLocks/>
            </p:cNvSpPr>
            <p:nvPr/>
          </p:nvSpPr>
          <p:spPr bwMode="auto">
            <a:xfrm>
              <a:off x="8318101" y="5054180"/>
              <a:ext cx="811932" cy="58010"/>
            </a:xfrm>
            <a:custGeom>
              <a:avLst/>
              <a:gdLst>
                <a:gd name="T0" fmla="*/ 0 w 252"/>
                <a:gd name="T1" fmla="*/ 0 h 18"/>
                <a:gd name="T2" fmla="*/ 22 w 252"/>
                <a:gd name="T3" fmla="*/ 18 h 18"/>
                <a:gd name="T4" fmla="*/ 230 w 252"/>
                <a:gd name="T5" fmla="*/ 18 h 18"/>
                <a:gd name="T6" fmla="*/ 252 w 252"/>
                <a:gd name="T7" fmla="*/ 0 h 18"/>
                <a:gd name="T8" fmla="*/ 0 w 252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2" h="18">
                  <a:moveTo>
                    <a:pt x="0" y="0"/>
                  </a:moveTo>
                  <a:cubicBezTo>
                    <a:pt x="2" y="10"/>
                    <a:pt x="11" y="18"/>
                    <a:pt x="22" y="18"/>
                  </a:cubicBezTo>
                  <a:cubicBezTo>
                    <a:pt x="230" y="18"/>
                    <a:pt x="230" y="18"/>
                    <a:pt x="230" y="18"/>
                  </a:cubicBezTo>
                  <a:cubicBezTo>
                    <a:pt x="241" y="18"/>
                    <a:pt x="250" y="10"/>
                    <a:pt x="25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B3B4B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Lato Light" charset="0"/>
              </a:endParaRPr>
            </a:p>
          </p:txBody>
        </p:sp>
        <p:sp>
          <p:nvSpPr>
            <p:cNvPr id="35" name="Rectangle 52"/>
            <p:cNvSpPr>
              <a:spLocks noChangeArrowheads="1"/>
            </p:cNvSpPr>
            <p:nvPr/>
          </p:nvSpPr>
          <p:spPr bwMode="auto">
            <a:xfrm>
              <a:off x="6623354" y="2189119"/>
              <a:ext cx="4249758" cy="268458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Lato Light" charset="0"/>
              </a:endParaRPr>
            </a:p>
          </p:txBody>
        </p:sp>
        <p:sp>
          <p:nvSpPr>
            <p:cNvPr id="36" name="Oval 35"/>
            <p:cNvSpPr>
              <a:spLocks noChangeArrowheads="1"/>
            </p:cNvSpPr>
            <p:nvPr/>
          </p:nvSpPr>
          <p:spPr bwMode="auto">
            <a:xfrm>
              <a:off x="8720847" y="2076321"/>
              <a:ext cx="48330" cy="48343"/>
            </a:xfrm>
            <a:prstGeom prst="ellipse">
              <a:avLst/>
            </a:prstGeom>
            <a:solidFill>
              <a:srgbClr val="2C2C2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Lato Light" charset="0"/>
              </a:endParaRPr>
            </a:p>
          </p:txBody>
        </p:sp>
        <p:sp>
          <p:nvSpPr>
            <p:cNvPr id="37" name="Oval 36"/>
            <p:cNvSpPr>
              <a:spLocks noChangeArrowheads="1"/>
            </p:cNvSpPr>
            <p:nvPr/>
          </p:nvSpPr>
          <p:spPr bwMode="auto">
            <a:xfrm>
              <a:off x="8720847" y="2073099"/>
              <a:ext cx="48330" cy="45119"/>
            </a:xfrm>
            <a:prstGeom prst="ellipse">
              <a:avLst/>
            </a:prstGeom>
            <a:solidFill>
              <a:srgbClr val="0A0A0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Lato Light" charset="0"/>
              </a:endParaRPr>
            </a:p>
          </p:txBody>
        </p:sp>
        <p:sp>
          <p:nvSpPr>
            <p:cNvPr id="38" name="Oval 37"/>
            <p:cNvSpPr>
              <a:spLocks noChangeArrowheads="1"/>
            </p:cNvSpPr>
            <p:nvPr/>
          </p:nvSpPr>
          <p:spPr bwMode="auto">
            <a:xfrm>
              <a:off x="8730511" y="2079544"/>
              <a:ext cx="28999" cy="32228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Lato Light" charset="0"/>
              </a:endParaRPr>
            </a:p>
          </p:txBody>
        </p:sp>
        <p:sp>
          <p:nvSpPr>
            <p:cNvPr id="39" name="Oval 38"/>
            <p:cNvSpPr>
              <a:spLocks noChangeArrowheads="1"/>
            </p:cNvSpPr>
            <p:nvPr/>
          </p:nvSpPr>
          <p:spPr bwMode="auto">
            <a:xfrm>
              <a:off x="8736955" y="2089212"/>
              <a:ext cx="16111" cy="16115"/>
            </a:xfrm>
            <a:prstGeom prst="ellipse">
              <a:avLst/>
            </a:prstGeom>
            <a:solidFill>
              <a:srgbClr val="2C99B4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Lato Light" charset="0"/>
              </a:endParaRPr>
            </a:p>
          </p:txBody>
        </p:sp>
        <p:sp>
          <p:nvSpPr>
            <p:cNvPr id="40" name="Freeform 39"/>
            <p:cNvSpPr>
              <a:spLocks/>
            </p:cNvSpPr>
            <p:nvPr/>
          </p:nvSpPr>
          <p:spPr bwMode="auto">
            <a:xfrm>
              <a:off x="8743399" y="2092436"/>
              <a:ext cx="3223" cy="6446"/>
            </a:xfrm>
            <a:custGeom>
              <a:avLst/>
              <a:gdLst>
                <a:gd name="T0" fmla="*/ 1 w 1"/>
                <a:gd name="T1" fmla="*/ 1 h 2"/>
                <a:gd name="T2" fmla="*/ 1 w 1"/>
                <a:gd name="T3" fmla="*/ 2 h 2"/>
                <a:gd name="T4" fmla="*/ 0 w 1"/>
                <a:gd name="T5" fmla="*/ 1 h 2"/>
                <a:gd name="T6" fmla="*/ 1 w 1"/>
                <a:gd name="T7" fmla="*/ 0 h 2"/>
                <a:gd name="T8" fmla="*/ 1 w 1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2">
                  <a:moveTo>
                    <a:pt x="1" y="1"/>
                  </a:moveTo>
                  <a:lnTo>
                    <a:pt x="1" y="2"/>
                  </a:lnTo>
                  <a:lnTo>
                    <a:pt x="0" y="1"/>
                  </a:lnTo>
                  <a:lnTo>
                    <a:pt x="1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Lato Light" charset="0"/>
              </a:endParaRPr>
            </a:p>
          </p:txBody>
        </p:sp>
      </p:grpSp>
      <p:pic>
        <p:nvPicPr>
          <p:cNvPr id="54" name="Picture 53" descr="login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422917" y="3763073"/>
            <a:ext cx="10251223" cy="7105650"/>
          </a:xfrm>
          <a:prstGeom prst="rect">
            <a:avLst/>
          </a:prstGeom>
        </p:spPr>
      </p:pic>
      <p:sp>
        <p:nvSpPr>
          <p:cNvPr id="27" name="Subtitle 2">
            <a:extLst>
              <a:ext uri="{FF2B5EF4-FFF2-40B4-BE49-F238E27FC236}">
                <a16:creationId xmlns="" xmlns:a16="http://schemas.microsoft.com/office/drawing/2014/main" id="{7D196DB2-A0E0-44BA-B10C-B902769DE0CD}"/>
              </a:ext>
            </a:extLst>
          </p:cNvPr>
          <p:cNvSpPr txBox="1">
            <a:spLocks/>
          </p:cNvSpPr>
          <p:nvPr/>
        </p:nvSpPr>
        <p:spPr>
          <a:xfrm>
            <a:off x="840506" y="1789445"/>
            <a:ext cx="14625804" cy="810545"/>
          </a:xfrm>
          <a:prstGeom prst="rect">
            <a:avLst/>
          </a:prstGeom>
        </p:spPr>
        <p:txBody>
          <a:bodyPr vert="horz" wrap="non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200" dirty="0" smtClean="0"/>
              <a:t>Analyst user can customize the email content before sending it to respondents</a:t>
            </a:r>
            <a:endParaRPr lang="en-US" sz="3100" dirty="0">
              <a:latin typeface="Lato Light"/>
              <a:cs typeface="Lato Light"/>
            </a:endParaRPr>
          </a:p>
        </p:txBody>
      </p:sp>
      <p:sp>
        <p:nvSpPr>
          <p:cNvPr id="41" name="Oval 40"/>
          <p:cNvSpPr/>
          <p:nvPr/>
        </p:nvSpPr>
        <p:spPr>
          <a:xfrm>
            <a:off x="23069390" y="523001"/>
            <a:ext cx="859750" cy="859750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2" tIns="45711" rIns="91422" bIns="45711" rtlCol="0" anchor="ctr"/>
          <a:lstStyle/>
          <a:p>
            <a:pPr algn="ctr"/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23109785" y="607069"/>
            <a:ext cx="807966" cy="615480"/>
          </a:xfrm>
          <a:prstGeom prst="rect">
            <a:avLst/>
          </a:prstGeom>
          <a:noFill/>
        </p:spPr>
        <p:txBody>
          <a:bodyPr wrap="none" lIns="182807" tIns="91404" rIns="182807" bIns="91404" rtlCol="0">
            <a:spAutoFit/>
          </a:bodyPr>
          <a:lstStyle/>
          <a:p>
            <a:pPr algn="ctr"/>
            <a:fld id="{260E2A6B-A809-4840-BF14-8648BC0BDF87}" type="slidenum">
              <a:rPr lang="id-ID" sz="2800" b="1" i="0" smtClean="0">
                <a:solidFill>
                  <a:schemeClr val="bg1"/>
                </a:solidFill>
                <a:latin typeface="Lato Bold" charset="0"/>
                <a:cs typeface="Lato Bold" charset="0"/>
              </a:rPr>
              <a:pPr algn="ctr"/>
              <a:t>9</a:t>
            </a:fld>
            <a:endParaRPr lang="id-ID" sz="2800" b="1" i="0" dirty="0">
              <a:solidFill>
                <a:schemeClr val="bg1"/>
              </a:solidFill>
              <a:latin typeface="Lato Bold" charset="0"/>
              <a:cs typeface="Lato Bold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 advClick="0"/>
    </mc:Choice>
    <mc:Fallback>
      <p:transition advClick="0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Theme">
  <a:themeElements>
    <a:clrScheme name="Motagua - Red Flat - Light">
      <a:dk1>
        <a:srgbClr val="7E7E7E"/>
      </a:dk1>
      <a:lt1>
        <a:sysClr val="window" lastClr="FFFFFF"/>
      </a:lt1>
      <a:dk2>
        <a:srgbClr val="6B6B6B"/>
      </a:dk2>
      <a:lt2>
        <a:srgbClr val="FFFFFF"/>
      </a:lt2>
      <a:accent1>
        <a:srgbClr val="BB0B30"/>
      </a:accent1>
      <a:accent2>
        <a:srgbClr val="BC0A30"/>
      </a:accent2>
      <a:accent3>
        <a:srgbClr val="BA0B2F"/>
      </a:accent3>
      <a:accent4>
        <a:srgbClr val="BB0A31"/>
      </a:accent4>
      <a:accent5>
        <a:srgbClr val="BB0B30"/>
      </a:accent5>
      <a:accent6>
        <a:srgbClr val="BA0B31"/>
      </a:accent6>
      <a:hlink>
        <a:srgbClr val="F33B48"/>
      </a:hlink>
      <a:folHlink>
        <a:srgbClr val="FFC000"/>
      </a:folHlink>
    </a:clrScheme>
    <a:fontScheme name="Custom 1">
      <a:majorFont>
        <a:latin typeface="Lato"/>
        <a:ea typeface=""/>
        <a:cs typeface=""/>
      </a:majorFont>
      <a:minorFont>
        <a:latin typeface="Lat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24118</TotalTime>
  <Words>1636</Words>
  <Application>Microsoft Office PowerPoint</Application>
  <PresentationFormat>Custom</PresentationFormat>
  <Paragraphs>327</Paragraphs>
  <Slides>29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0" baseType="lpstr">
      <vt:lpstr>Default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</vt:vector>
  </TitlesOfParts>
  <LinksUpToDate>false</LinksUpToDate>
  <SharedDoc>false</SharedDoc>
  <HyperlinkBase/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Netspective Opsfolio Attest</dc:subject>
  <dc:creator>Shahid N. Shah</dc:creator>
  <cp:lastModifiedBy>Geo VL</cp:lastModifiedBy>
  <cp:revision>3535</cp:revision>
  <dcterms:created xsi:type="dcterms:W3CDTF">2014-11-12T21:47:38Z</dcterms:created>
  <dcterms:modified xsi:type="dcterms:W3CDTF">2018-04-05T12:22:54Z</dcterms:modified>
</cp:coreProperties>
</file>